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66"/>
  </p:notesMasterIdLst>
  <p:handoutMasterIdLst>
    <p:handoutMasterId r:id="rId67"/>
  </p:handoutMasterIdLst>
  <p:sldIdLst>
    <p:sldId id="262" r:id="rId2"/>
    <p:sldId id="420" r:id="rId3"/>
    <p:sldId id="421" r:id="rId4"/>
    <p:sldId id="432" r:id="rId5"/>
    <p:sldId id="318" r:id="rId6"/>
    <p:sldId id="267" r:id="rId7"/>
    <p:sldId id="268" r:id="rId8"/>
    <p:sldId id="383" r:id="rId9"/>
    <p:sldId id="319" r:id="rId10"/>
    <p:sldId id="380" r:id="rId11"/>
    <p:sldId id="272" r:id="rId12"/>
    <p:sldId id="384" r:id="rId13"/>
    <p:sldId id="273" r:id="rId14"/>
    <p:sldId id="274" r:id="rId15"/>
    <p:sldId id="276" r:id="rId16"/>
    <p:sldId id="386" r:id="rId17"/>
    <p:sldId id="277" r:id="rId18"/>
    <p:sldId id="278" r:id="rId19"/>
    <p:sldId id="388" r:id="rId20"/>
    <p:sldId id="427" r:id="rId21"/>
    <p:sldId id="378" r:id="rId22"/>
    <p:sldId id="282" r:id="rId23"/>
    <p:sldId id="283" r:id="rId24"/>
    <p:sldId id="321" r:id="rId25"/>
    <p:sldId id="391" r:id="rId26"/>
    <p:sldId id="322" r:id="rId27"/>
    <p:sldId id="284" r:id="rId28"/>
    <p:sldId id="285" r:id="rId29"/>
    <p:sldId id="394" r:id="rId30"/>
    <p:sldId id="324" r:id="rId31"/>
    <p:sldId id="325" r:id="rId32"/>
    <p:sldId id="334" r:id="rId33"/>
    <p:sldId id="328" r:id="rId34"/>
    <p:sldId id="368" r:id="rId35"/>
    <p:sldId id="329" r:id="rId36"/>
    <p:sldId id="331" r:id="rId37"/>
    <p:sldId id="396" r:id="rId38"/>
    <p:sldId id="295" r:id="rId39"/>
    <p:sldId id="336" r:id="rId40"/>
    <p:sldId id="398" r:id="rId41"/>
    <p:sldId id="401" r:id="rId42"/>
    <p:sldId id="402" r:id="rId43"/>
    <p:sldId id="303" r:id="rId44"/>
    <p:sldId id="423" r:id="rId45"/>
    <p:sldId id="364" r:id="rId46"/>
    <p:sldId id="339" r:id="rId47"/>
    <p:sldId id="305" r:id="rId48"/>
    <p:sldId id="405" r:id="rId49"/>
    <p:sldId id="340" r:id="rId50"/>
    <p:sldId id="406" r:id="rId51"/>
    <p:sldId id="407" r:id="rId52"/>
    <p:sldId id="311" r:id="rId53"/>
    <p:sldId id="313" r:id="rId54"/>
    <p:sldId id="314" r:id="rId55"/>
    <p:sldId id="315" r:id="rId56"/>
    <p:sldId id="410" r:id="rId57"/>
    <p:sldId id="351" r:id="rId58"/>
    <p:sldId id="352" r:id="rId59"/>
    <p:sldId id="412" r:id="rId60"/>
    <p:sldId id="358" r:id="rId61"/>
    <p:sldId id="359" r:id="rId62"/>
    <p:sldId id="411" r:id="rId63"/>
    <p:sldId id="361" r:id="rId64"/>
    <p:sldId id="413" r:id="rId65"/>
  </p:sldIdLst>
  <p:sldSz cx="9144000" cy="6858000" type="screen4x3"/>
  <p:notesSz cx="6648450" cy="97821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0000"/>
    <a:srgbClr val="996600"/>
    <a:srgbClr val="FF9900"/>
    <a:srgbClr val="663300"/>
    <a:srgbClr val="894400"/>
    <a:srgbClr val="A4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5007" autoAdjust="0"/>
  </p:normalViewPr>
  <p:slideViewPr>
    <p:cSldViewPr>
      <p:cViewPr varScale="1">
        <p:scale>
          <a:sx n="82" d="100"/>
          <a:sy n="82" d="100"/>
        </p:scale>
        <p:origin x="110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33800" y="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33800" y="9296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05BFC20-F36B-4396-A85C-B79BD31CB6D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4106884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1000" dirty="0" smtClean="0"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i="0" dirty="0" smtClean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900" dirty="0" smtClean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741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900" dirty="0" smtClean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>
              <a:lnSpc>
                <a:spcPct val="80000"/>
              </a:lnSpc>
            </a:pPr>
            <a:endParaRPr lang="zh-CN" altLang="en-US" sz="1000" b="0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000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6938"/>
            <a:ext cx="5318125" cy="3852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solidFill>
                <a:srgbClr val="00FF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838200"/>
            <a:ext cx="7772400" cy="1447800"/>
          </a:xfrm>
        </p:spPr>
        <p:txBody>
          <a:bodyPr/>
          <a:lstStyle>
            <a:lvl1pPr algn="ctr">
              <a:defRPr sz="9600" u="none">
                <a:ea typeface="华文行楷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86000"/>
            <a:ext cx="7924800" cy="3429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F8DF2B15-5094-47B7-97D3-045F2C5522F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2B385-2596-4087-93BD-A97E440B8C36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4147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CE09E-6B3A-4735-BB53-22B93A16BFB0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A02F0-E342-4678-8F3C-364C44F0D9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07735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188913"/>
            <a:ext cx="2190750" cy="6049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41985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00DA5-4585-476C-AB89-E6C5DDCAD34F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77ACE-0341-43EE-8108-B711DAA938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55837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888AD-1E36-4F18-AA33-6C91EC871289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9ABD-96C5-49A5-BC65-E210A784F5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071554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C183A-6AE2-4FB3-9151-5C64210ADDE6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9B04C-D95C-488E-B468-A6F0D53EE4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396711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981075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8E3BD-C2EC-486B-BDF7-9478B7916E3F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81FDB-699E-42F7-BC2D-5445467FD3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802774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73CE9-61C9-4777-980E-F5A0904F7918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E9F51-5D61-45F2-B1AC-897A2A861D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8569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B0DF6-15B7-43E0-968F-49267EFF5908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1C519-855B-4696-B34A-7FEDC442A5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1104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9259-0D6D-4DF8-9F31-48199633A9F4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C15F-CA35-4F25-951F-5BC526AA09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3661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10D15-3088-4A5F-9563-1CF200F8F31C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7DD9B-032B-4628-A5D5-2ABC2D0F15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93900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6B30D-F0E9-4F43-8365-201AB6818DEA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9C570-5EAB-4E19-8185-3BBE9643BD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567164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EE66609B-6725-4FCF-B37D-D81B78AFE65E}" type="datetime1">
              <a:rPr lang="zh-CN" altLang="en-US"/>
              <a:pPr>
                <a:defRPr/>
              </a:pPr>
              <a:t>2019/4/16</a:t>
            </a:fld>
            <a:endParaRPr lang="en-US" altLang="zh-CN"/>
          </a:p>
        </p:txBody>
      </p:sp>
      <p:sp>
        <p:nvSpPr>
          <p:cNvPr id="778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38CF3FB-2BA2-453B-B6A4-135FAC3F35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itchFamily="34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57200"/>
            <a:ext cx="4724400" cy="1447800"/>
          </a:xfrm>
        </p:spPr>
        <p:txBody>
          <a:bodyPr/>
          <a:lstStyle/>
          <a:p>
            <a:pPr eaLnBrk="1" hangingPunct="1"/>
            <a:r>
              <a:rPr lang="zh-CN" altLang="en-US" sz="6600" smtClean="0"/>
              <a:t>天文学导论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1752600"/>
            <a:ext cx="4876800" cy="16002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4000" b="1" dirty="0" smtClean="0"/>
              <a:t>第</a:t>
            </a:r>
            <a:r>
              <a:rPr lang="en-US" altLang="zh-CN" sz="4000" b="1" dirty="0" smtClean="0"/>
              <a:t>9</a:t>
            </a:r>
            <a:r>
              <a:rPr lang="zh-CN" altLang="en-US" sz="4000" b="1" dirty="0" smtClean="0"/>
              <a:t>讲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4000" dirty="0" smtClean="0">
                <a:solidFill>
                  <a:srgbClr val="00FF00"/>
                </a:solidFill>
              </a:rPr>
              <a:t>星际介质与恒星形成</a:t>
            </a:r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179388" y="3573463"/>
            <a:ext cx="8763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i="1" dirty="0">
                <a:ea typeface="宋体" panose="02010600030101010101" pitchFamily="2" charset="-122"/>
              </a:rPr>
              <a:t>   O dark </a:t>
            </a:r>
            <a:r>
              <a:rPr lang="en-US" altLang="zh-CN" i="1" dirty="0" err="1">
                <a:ea typeface="宋体" panose="02010600030101010101" pitchFamily="2" charset="-122"/>
              </a:rPr>
              <a:t>dark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i="1" dirty="0" err="1">
                <a:ea typeface="宋体" panose="02010600030101010101" pitchFamily="2" charset="-122"/>
              </a:rPr>
              <a:t>dark</a:t>
            </a:r>
            <a:r>
              <a:rPr lang="en-US" altLang="zh-CN" i="1" dirty="0">
                <a:ea typeface="宋体" panose="02010600030101010101" pitchFamily="2" charset="-122"/>
              </a:rPr>
              <a:t>. They all go into the dark,        The vacant interstellar spaces, the vacant into the </a:t>
            </a:r>
            <a:r>
              <a:rPr lang="en-US" altLang="zh-CN" i="1">
                <a:ea typeface="宋体" panose="02010600030101010101" pitchFamily="2" charset="-122"/>
              </a:rPr>
              <a:t>vacant </a:t>
            </a:r>
            <a:r>
              <a:rPr lang="en-US" altLang="zh-CN" i="1" smtClean="0">
                <a:ea typeface="宋体" panose="02010600030101010101" pitchFamily="2" charset="-122"/>
              </a:rPr>
              <a:t>...</a:t>
            </a:r>
            <a:endParaRPr lang="en-US" altLang="zh-CN" i="1" dirty="0">
              <a:ea typeface="宋体" panose="02010600030101010101" pitchFamily="2" charset="-122"/>
            </a:endParaRPr>
          </a:p>
          <a:p>
            <a:pPr algn="r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00FF00"/>
                </a:solidFill>
                <a:ea typeface="宋体" panose="02010600030101010101" pitchFamily="2" charset="-122"/>
              </a:rPr>
              <a:t>T. S. Eliot: East Coker</a:t>
            </a:r>
          </a:p>
        </p:txBody>
      </p:sp>
      <p:pic>
        <p:nvPicPr>
          <p:cNvPr id="14341" name="Picture 6" descr="14_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"/>
            <a:ext cx="4191000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60350"/>
            <a:ext cx="8763000" cy="20875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电磁波能和大小与其波长相近的物质有效作用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尘埃颗粒的典型尺寸 </a:t>
            </a:r>
            <a:r>
              <a:rPr lang="en-US" altLang="zh-CN" dirty="0" smtClean="0"/>
              <a:t>~&lt; </a:t>
            </a:r>
            <a:r>
              <a:rPr lang="zh-CN" altLang="en-US" dirty="0" smtClean="0"/>
              <a:t>可见光短波波长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长波辐射能穿透星际尘埃，短波辐射遭受严重星际消光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565400"/>
            <a:ext cx="7019925" cy="409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476250"/>
            <a:ext cx="8763000" cy="237648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短波的蓝光比长波的红光遭遇更严重的星际消光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因此，透过星际尘埃所看到的天体看起来比其真实的颜色更红，即</a:t>
            </a:r>
            <a:r>
              <a:rPr lang="zh-CN" altLang="en-US" dirty="0" smtClean="0">
                <a:solidFill>
                  <a:srgbClr val="FFFF00"/>
                </a:solidFill>
              </a:rPr>
              <a:t>星际红化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997200"/>
            <a:ext cx="8043862" cy="322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548681"/>
            <a:ext cx="8763000" cy="122455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星际尘埃不仅造成</a:t>
            </a:r>
            <a:r>
              <a:rPr lang="zh-CN" altLang="en-US" dirty="0" smtClean="0">
                <a:solidFill>
                  <a:srgbClr val="FFFF00"/>
                </a:solidFill>
              </a:rPr>
              <a:t>星际消光</a:t>
            </a:r>
            <a:r>
              <a:rPr lang="zh-CN" altLang="en-US" dirty="0" smtClean="0"/>
              <a:t>，而且造成</a:t>
            </a:r>
            <a:r>
              <a:rPr lang="zh-CN" altLang="en-US" dirty="0" smtClean="0">
                <a:solidFill>
                  <a:srgbClr val="FFFF00"/>
                </a:solidFill>
              </a:rPr>
              <a:t>星际红化</a:t>
            </a:r>
            <a:r>
              <a:rPr lang="zh-CN" altLang="en-US" dirty="0" smtClean="0"/>
              <a:t>（不仅更弱而且更“红”）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205038"/>
            <a:ext cx="8943975" cy="368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>
                <a:latin typeface="Arial" panose="020B0604020202020204" pitchFamily="34" charset="0"/>
              </a:rPr>
              <a:t>星际尘埃辐射远红外光</a:t>
            </a:r>
            <a:endParaRPr lang="en-US" altLang="zh-CN" sz="4400" b="0" dirty="0" smtClean="0">
              <a:latin typeface="Arial" panose="020B0604020202020204" pitchFamily="34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63000" cy="1152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/>
              <a:t>如同任何固体，尘埃颗粒也发光，波长由其温度决定</a:t>
            </a:r>
            <a:endParaRPr lang="en-US" altLang="zh-CN" smtClean="0"/>
          </a:p>
        </p:txBody>
      </p:sp>
      <p:pic>
        <p:nvPicPr>
          <p:cNvPr id="3482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773238"/>
            <a:ext cx="4494212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79738"/>
            <a:ext cx="3778250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40290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964612" cy="863600"/>
          </a:xfrm>
        </p:spPr>
        <p:txBody>
          <a:bodyPr/>
          <a:lstStyle/>
          <a:p>
            <a:pPr eaLnBrk="1" hangingPunct="1"/>
            <a:r>
              <a:rPr lang="en-US" altLang="zh-CN" sz="4000" b="0" smtClean="0">
                <a:latin typeface="Arial" panose="020B0604020202020204" pitchFamily="34" charset="0"/>
              </a:rPr>
              <a:t>[</a:t>
            </a:r>
            <a:r>
              <a:rPr lang="zh-CN" altLang="en-US" sz="4000" b="0" smtClean="0">
                <a:latin typeface="Arial" panose="020B0604020202020204" pitchFamily="34" charset="0"/>
              </a:rPr>
              <a:t>中远</a:t>
            </a:r>
            <a:r>
              <a:rPr lang="en-US" altLang="zh-CN" sz="4000" b="0" smtClean="0">
                <a:latin typeface="Arial" panose="020B0604020202020204" pitchFamily="34" charset="0"/>
              </a:rPr>
              <a:t>] </a:t>
            </a:r>
            <a:r>
              <a:rPr lang="zh-CN" altLang="en-US" sz="4000" b="0" smtClean="0">
                <a:latin typeface="Arial" panose="020B0604020202020204" pitchFamily="34" charset="0"/>
              </a:rPr>
              <a:t>红外星光主要是尘埃的热辐射</a:t>
            </a:r>
          </a:p>
        </p:txBody>
      </p:sp>
      <p:pic>
        <p:nvPicPr>
          <p:cNvPr id="36867" name="Picture 4" descr="iras_alls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58070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860800"/>
            <a:ext cx="5659437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9" name="Text Box 10"/>
          <p:cNvSpPr txBox="1">
            <a:spLocks noChangeArrowheads="1"/>
          </p:cNvSpPr>
          <p:nvPr/>
        </p:nvSpPr>
        <p:spPr bwMode="auto">
          <a:xfrm>
            <a:off x="4356100" y="5805488"/>
            <a:ext cx="41036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rgbClr val="00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3.4, 12, and 22 μm</a:t>
            </a:r>
            <a:endParaRPr lang="zh-CN" altLang="en-US">
              <a:solidFill>
                <a:srgbClr val="00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25" y="2094915"/>
            <a:ext cx="5663675" cy="1804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星际</a:t>
            </a:r>
            <a:r>
              <a:rPr lang="zh-CN" altLang="en-US" b="0" dirty="0" smtClean="0">
                <a:latin typeface="宋体" panose="02010600030101010101" pitchFamily="2" charset="-122"/>
              </a:rPr>
              <a:t>气体（</a:t>
            </a:r>
            <a:r>
              <a:rPr lang="en-US" altLang="zh-CN" b="0" dirty="0" err="1" smtClean="0">
                <a:latin typeface="宋体" panose="02010600030101010101" pitchFamily="2" charset="-122"/>
              </a:rPr>
              <a:t>H,He</a:t>
            </a:r>
            <a:r>
              <a:rPr lang="en-US" altLang="zh-CN" b="0" dirty="0" smtClean="0">
                <a:latin typeface="宋体" panose="02010600030101010101" pitchFamily="2" charset="-122"/>
              </a:rPr>
              <a:t>)</a:t>
            </a:r>
            <a:r>
              <a:rPr lang="en-US" altLang="zh-CN" b="0" dirty="0" smtClean="0">
                <a:solidFill>
                  <a:srgbClr val="00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268413"/>
            <a:ext cx="8763000" cy="49704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星际介质在银河系的星际空间并非均匀分布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大约一半的星际气体集中在2%的星际空间中，这些相对致密的区域称为</a:t>
            </a:r>
            <a:r>
              <a:rPr lang="zh-CN" altLang="en-US" dirty="0" smtClean="0">
                <a:solidFill>
                  <a:srgbClr val="FFFF00"/>
                </a:solidFill>
              </a:rPr>
              <a:t>星际云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其它一半的星际气体散布在其余的98%星际空间中。位于星际云之间的气体称为</a:t>
            </a:r>
            <a:r>
              <a:rPr lang="zh-CN" altLang="en-US" dirty="0" smtClean="0">
                <a:solidFill>
                  <a:srgbClr val="FFFF00"/>
                </a:solidFill>
              </a:rPr>
              <a:t>云际气体 </a:t>
            </a:r>
            <a:endParaRPr lang="zh-CN" altLang="en-US" dirty="0" smtClean="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620713"/>
            <a:ext cx="8534400" cy="685800"/>
          </a:xfrm>
        </p:spPr>
        <p:txBody>
          <a:bodyPr/>
          <a:lstStyle/>
          <a:p>
            <a:pPr algn="ctr"/>
            <a:r>
              <a:rPr lang="zh-CN" altLang="en-US" sz="4400" b="0" dirty="0" smtClean="0"/>
              <a:t>星际气体的特征</a:t>
            </a:r>
          </a:p>
        </p:txBody>
      </p:sp>
      <p:pic>
        <p:nvPicPr>
          <p:cNvPr id="40963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760663"/>
            <a:ext cx="8763000" cy="1697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179388" y="3105125"/>
            <a:ext cx="8605837" cy="1008112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炽热的</a:t>
            </a:r>
            <a:r>
              <a:rPr lang="zh-CN" altLang="en-US" sz="4400" b="0" dirty="0" smtClean="0">
                <a:latin typeface="宋体" panose="02010600030101010101" pitchFamily="2" charset="-122"/>
              </a:rPr>
              <a:t>云际气体，</a:t>
            </a:r>
            <a:r>
              <a:rPr lang="zh-CN" altLang="en-US" sz="4400" b="0" dirty="0"/>
              <a:t>温度</a:t>
            </a:r>
            <a:r>
              <a:rPr lang="en-US" altLang="zh-CN" sz="4400" b="0" dirty="0" smtClean="0"/>
              <a:t>~1,000,000 </a:t>
            </a:r>
            <a:r>
              <a:rPr lang="en-US" altLang="zh-CN" sz="4400" b="0" dirty="0"/>
              <a:t>K</a:t>
            </a:r>
            <a:endParaRPr lang="zh-CN" altLang="en-US" sz="4400" b="0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625" y="963613"/>
            <a:ext cx="8686800" cy="11525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大约占一半的星际空间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主要是被近邻</a:t>
            </a:r>
            <a:r>
              <a:rPr lang="zh-CN" altLang="en-US" dirty="0"/>
              <a:t>的</a:t>
            </a:r>
            <a:r>
              <a:rPr lang="zh-CN" altLang="en-US" dirty="0" smtClean="0"/>
              <a:t>强烈超新星爆炸加热</a:t>
            </a:r>
          </a:p>
        </p:txBody>
      </p:sp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708275"/>
            <a:ext cx="4819650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323850" y="2205038"/>
            <a:ext cx="37433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太阳系处于一个由炽热的云际气体所构成的气泡中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尺度约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650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光年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被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300,000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年前的一次超新星爆炸加热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产生很弱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的弥散的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X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射线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/>
              <a:t>温暖的云际气体，温度</a:t>
            </a:r>
            <a:r>
              <a:rPr lang="en-US" altLang="zh-CN" sz="4400" b="0" dirty="0"/>
              <a:t>~8,000 </a:t>
            </a:r>
            <a:r>
              <a:rPr lang="en-US" altLang="zh-CN" sz="4400" b="0" dirty="0" smtClean="0"/>
              <a:t>K</a:t>
            </a:r>
            <a:endParaRPr lang="zh-CN" altLang="en-US" sz="4400" b="0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92238"/>
            <a:ext cx="8763000" cy="131668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大约一半体积的温暖云际气体被星光</a:t>
            </a:r>
            <a:r>
              <a:rPr lang="zh-CN" altLang="en-US" dirty="0" smtClean="0">
                <a:solidFill>
                  <a:srgbClr val="FFFF00"/>
                </a:solidFill>
              </a:rPr>
              <a:t>电离</a:t>
            </a:r>
          </a:p>
          <a:p>
            <a:pPr eaLnBrk="1" hangingPunct="1"/>
            <a:r>
              <a:rPr lang="zh-CN" altLang="en-US" dirty="0" smtClean="0"/>
              <a:t>其余一半是被这些</a:t>
            </a:r>
            <a:r>
              <a:rPr lang="zh-CN" altLang="en-US" dirty="0" smtClean="0">
                <a:solidFill>
                  <a:srgbClr val="FFFF00"/>
                </a:solidFill>
              </a:rPr>
              <a:t>电离气体</a:t>
            </a:r>
            <a:r>
              <a:rPr lang="zh-CN" altLang="en-US" dirty="0" smtClean="0"/>
              <a:t>所包围的</a:t>
            </a:r>
            <a:r>
              <a:rPr lang="zh-CN" altLang="en-US" dirty="0" smtClean="0">
                <a:solidFill>
                  <a:srgbClr val="FFFF00"/>
                </a:solidFill>
              </a:rPr>
              <a:t>中性气体</a:t>
            </a:r>
          </a:p>
        </p:txBody>
      </p:sp>
      <p:sp>
        <p:nvSpPr>
          <p:cNvPr id="2" name="同心圆 1"/>
          <p:cNvSpPr/>
          <p:nvPr/>
        </p:nvSpPr>
        <p:spPr bwMode="auto">
          <a:xfrm>
            <a:off x="2843213" y="3141663"/>
            <a:ext cx="3097212" cy="2951162"/>
          </a:xfrm>
          <a:prstGeom prst="donut">
            <a:avLst>
              <a:gd name="adj" fmla="val 2040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5061" name="文本框 2"/>
          <p:cNvSpPr txBox="1">
            <a:spLocks noChangeArrowheads="1"/>
          </p:cNvSpPr>
          <p:nvPr/>
        </p:nvSpPr>
        <p:spPr bwMode="auto">
          <a:xfrm>
            <a:off x="3500438" y="3178175"/>
            <a:ext cx="19034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电离气体</a:t>
            </a:r>
          </a:p>
        </p:txBody>
      </p:sp>
      <p:sp>
        <p:nvSpPr>
          <p:cNvPr id="45062" name="文本框 4"/>
          <p:cNvSpPr txBox="1">
            <a:spLocks noChangeArrowheads="1"/>
          </p:cNvSpPr>
          <p:nvPr/>
        </p:nvSpPr>
        <p:spPr bwMode="auto">
          <a:xfrm>
            <a:off x="3500438" y="4343400"/>
            <a:ext cx="1943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FF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中性气体</a:t>
            </a:r>
          </a:p>
        </p:txBody>
      </p:sp>
      <p:cxnSp>
        <p:nvCxnSpPr>
          <p:cNvPr id="4" name="曲线连接符 3"/>
          <p:cNvCxnSpPr/>
          <p:nvPr/>
        </p:nvCxnSpPr>
        <p:spPr bwMode="auto">
          <a:xfrm rot="10800000" flipV="1">
            <a:off x="5580112" y="3429000"/>
            <a:ext cx="2304256" cy="914400"/>
          </a:xfrm>
          <a:prstGeom prst="curvedConnector3">
            <a:avLst/>
          </a:prstGeom>
          <a:solidFill>
            <a:schemeClr val="accent1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了解</a:t>
            </a:r>
            <a:r>
              <a:rPr lang="zh-CN" altLang="en-US" sz="4400" b="0" dirty="0"/>
              <a:t>云</a:t>
            </a:r>
            <a:r>
              <a:rPr lang="zh-CN" altLang="en-US" sz="4400" b="0" dirty="0" smtClean="0"/>
              <a:t>际气体的方法</a:t>
            </a:r>
            <a:endParaRPr lang="en-US" altLang="zh-CN" sz="4400" b="0" dirty="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763000" cy="511222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星光通过星际气体产生</a:t>
            </a:r>
            <a:r>
              <a:rPr lang="zh-CN" altLang="en-US" dirty="0" smtClean="0">
                <a:solidFill>
                  <a:srgbClr val="FFFF00"/>
                </a:solidFill>
              </a:rPr>
              <a:t>星际吸收线</a:t>
            </a:r>
            <a:r>
              <a:rPr lang="zh-CN" altLang="en-US" dirty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通过研究遥远恒星的光谱可以了解星际气体的温度、密度、化学成分等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研究</a:t>
            </a:r>
            <a:r>
              <a:rPr lang="zh-CN" altLang="en-US" dirty="0" smtClean="0">
                <a:solidFill>
                  <a:srgbClr val="FFFF00"/>
                </a:solidFill>
              </a:rPr>
              <a:t>星际气体的辐射</a:t>
            </a:r>
            <a:r>
              <a:rPr lang="zh-CN" altLang="en-US" dirty="0" smtClean="0"/>
              <a:t>：</a:t>
            </a:r>
          </a:p>
          <a:p>
            <a:pPr lvl="1"/>
            <a:r>
              <a:rPr lang="zh-CN" altLang="en-US" sz="3200" dirty="0" smtClean="0">
                <a:solidFill>
                  <a:srgbClr val="FFFF00"/>
                </a:solidFill>
              </a:rPr>
              <a:t>温暖的电离气体</a:t>
            </a:r>
            <a:r>
              <a:rPr lang="zh-CN" altLang="en-US" sz="3200" dirty="0" smtClean="0"/>
              <a:t>：质子和电子复合释放出的能量成为（星际气体的连续）电磁辐射</a:t>
            </a:r>
          </a:p>
          <a:p>
            <a:pPr lvl="1"/>
            <a:r>
              <a:rPr lang="zh-CN" altLang="en-US" sz="3200" dirty="0" smtClean="0"/>
              <a:t>复合后的原子处于激发态，电子逐步由高态到低态则产生</a:t>
            </a:r>
            <a:r>
              <a:rPr lang="zh-CN" altLang="en-US" sz="3200" dirty="0" smtClean="0">
                <a:solidFill>
                  <a:srgbClr val="FFFF00"/>
                </a:solidFill>
              </a:rPr>
              <a:t>发射线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本讲内容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63688" y="1412776"/>
            <a:ext cx="6407150" cy="4681538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星际介质</a:t>
            </a:r>
            <a:endParaRPr lang="en-US" altLang="zh-CN" dirty="0" smtClean="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endParaRPr lang="zh-CN" altLang="en-US" dirty="0" smtClean="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分子云的坍缩与裂变</a:t>
            </a:r>
            <a:endParaRPr lang="zh-CN" altLang="en-US" dirty="0" smtClean="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原恒星演化为（主序）恒星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恒星形成</a:t>
            </a:r>
            <a:r>
              <a:rPr lang="zh-CN" altLang="en-US" dirty="0"/>
              <a:t>相关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endParaRPr lang="zh-CN" altLang="en-US" dirty="0" smtClean="0">
              <a:solidFill>
                <a:srgbClr val="00FF00"/>
              </a:solidFill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主序恒星的性质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sz="3600" b="0" dirty="0"/>
              <a:t>云际</a:t>
            </a:r>
            <a:r>
              <a:rPr lang="zh-CN" altLang="en-US" sz="3600" b="0" dirty="0" smtClean="0"/>
              <a:t>气体产生的最强的可见光谱线是</a:t>
            </a:r>
            <a:r>
              <a:rPr lang="en-US" altLang="zh-CN" sz="3600" b="0" dirty="0" smtClean="0"/>
              <a:t>H</a:t>
            </a:r>
            <a:r>
              <a:rPr lang="el-GR" altLang="zh-CN" sz="3600" b="0" dirty="0" smtClean="0"/>
              <a:t>α</a:t>
            </a:r>
            <a:r>
              <a:rPr lang="zh-CN" altLang="en-US" sz="3600" b="0" dirty="0" smtClean="0"/>
              <a:t>线</a:t>
            </a:r>
            <a:endParaRPr lang="en-US" altLang="zh-CN" sz="3600" b="0" dirty="0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677" y="4568175"/>
            <a:ext cx="8763000" cy="1584176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 smtClean="0"/>
              <a:t>弱</a:t>
            </a:r>
            <a:r>
              <a:rPr lang="zh-CN" altLang="en-US" dirty="0"/>
              <a:t>的弥散辐射来自温暖的电离的云际气体</a:t>
            </a:r>
          </a:p>
          <a:p>
            <a:pPr>
              <a:spcBef>
                <a:spcPct val="50000"/>
              </a:spcBef>
            </a:pPr>
            <a:r>
              <a:rPr lang="zh-CN" altLang="en-US" dirty="0" smtClean="0"/>
              <a:t>亮</a:t>
            </a:r>
            <a:r>
              <a:rPr lang="zh-CN" altLang="en-US" dirty="0"/>
              <a:t>斑为</a:t>
            </a:r>
            <a:r>
              <a:rPr lang="en-US" altLang="zh-CN" dirty="0">
                <a:solidFill>
                  <a:srgbClr val="FFFF00"/>
                </a:solidFill>
              </a:rPr>
              <a:t>H II </a:t>
            </a:r>
            <a:r>
              <a:rPr lang="zh-CN" altLang="en-US" dirty="0">
                <a:solidFill>
                  <a:srgbClr val="FFFF00"/>
                </a:solidFill>
              </a:rPr>
              <a:t>区</a:t>
            </a:r>
            <a:r>
              <a:rPr lang="zh-CN" altLang="en-US" dirty="0"/>
              <a:t>（星际云），是恒星形成的</a:t>
            </a:r>
            <a:r>
              <a:rPr lang="zh-CN" altLang="en-US" dirty="0" smtClean="0"/>
              <a:t>场所</a:t>
            </a:r>
            <a:endParaRPr lang="zh-CN" altLang="en-US" dirty="0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1196752"/>
            <a:ext cx="5581650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372396" y="3382164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H</a:t>
            </a:r>
            <a:r>
              <a:rPr lang="el-GR" altLang="zh-CN" sz="3200" dirty="0">
                <a:solidFill>
                  <a:schemeClr val="bg1"/>
                </a:solidFill>
              </a:rPr>
              <a:t>α</a:t>
            </a:r>
            <a:r>
              <a:rPr lang="zh-CN" altLang="en-US" sz="3200" dirty="0">
                <a:solidFill>
                  <a:schemeClr val="bg1"/>
                </a:solidFill>
              </a:rPr>
              <a:t>线辐射图像</a:t>
            </a:r>
          </a:p>
        </p:txBody>
      </p:sp>
    </p:spTree>
    <p:extLst>
      <p:ext uri="{BB962C8B-B14F-4D97-AF65-F5344CB8AC3E}">
        <p14:creationId xmlns:p14="http://schemas.microsoft.com/office/powerpoint/2010/main" val="1954560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smtClean="0"/>
              <a:t>温暖的中性氢辐射</a:t>
            </a:r>
            <a:r>
              <a:rPr lang="en-US" altLang="zh-CN" sz="4000" b="0" smtClean="0"/>
              <a:t>21</a:t>
            </a:r>
            <a:r>
              <a:rPr lang="zh-CN" altLang="en-US" sz="4000" b="0" smtClean="0"/>
              <a:t>厘米线射电光子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548562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836613"/>
            <a:ext cx="8763000" cy="1944687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21</a:t>
            </a:r>
            <a:r>
              <a:rPr lang="zh-CN" altLang="en-US" dirty="0" smtClean="0">
                <a:solidFill>
                  <a:srgbClr val="FFFF00"/>
                </a:solidFill>
              </a:rPr>
              <a:t>厘米辐射</a:t>
            </a:r>
            <a:r>
              <a:rPr lang="zh-CN" altLang="en-US" dirty="0" smtClean="0"/>
              <a:t>能穿透尘埃，有利于研究银河系整体结构</a:t>
            </a:r>
          </a:p>
          <a:p>
            <a:pPr eaLnBrk="1" hangingPunct="1"/>
            <a:r>
              <a:rPr lang="zh-CN" altLang="en-US" dirty="0" smtClean="0"/>
              <a:t>由</a:t>
            </a:r>
            <a:r>
              <a:rPr lang="en-US" altLang="zh-CN" dirty="0" smtClean="0"/>
              <a:t>21</a:t>
            </a:r>
            <a:r>
              <a:rPr lang="zh-CN" altLang="en-US" dirty="0" smtClean="0"/>
              <a:t>厘米辐射的多普勒位移研究中性氢的运动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068638"/>
            <a:ext cx="5973762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星际云</a:t>
            </a:r>
            <a:endParaRPr lang="en-US" altLang="zh-CN" b="0" dirty="0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63000" cy="4826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~50%</a:t>
            </a:r>
            <a:r>
              <a:rPr lang="zh-CN" altLang="en-US" dirty="0" smtClean="0"/>
              <a:t>的星际气体聚集成致密得多且温度更低的</a:t>
            </a:r>
            <a:r>
              <a:rPr lang="zh-CN" altLang="en-US" dirty="0" smtClean="0">
                <a:solidFill>
                  <a:srgbClr val="FFFF00"/>
                </a:solidFill>
              </a:rPr>
              <a:t>星际云</a:t>
            </a:r>
          </a:p>
          <a:p>
            <a:pPr eaLnBrk="1" hangingPunct="1"/>
            <a:r>
              <a:rPr lang="zh-CN" altLang="en-US" dirty="0" smtClean="0"/>
              <a:t>仅占据</a:t>
            </a:r>
            <a:r>
              <a:rPr lang="en-US" altLang="zh-CN" dirty="0" smtClean="0"/>
              <a:t>~2%</a:t>
            </a:r>
            <a:r>
              <a:rPr lang="zh-CN" altLang="en-US" dirty="0" smtClean="0"/>
              <a:t>的星际空间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T ~ &lt; 100 K</a:t>
            </a:r>
          </a:p>
          <a:p>
            <a:pPr eaLnBrk="1" hangingPunct="1"/>
            <a:r>
              <a:rPr lang="zh-CN" altLang="en-US" dirty="0" smtClean="0"/>
              <a:t>密度 </a:t>
            </a:r>
            <a:r>
              <a:rPr lang="en-US" altLang="zh-CN" dirty="0" smtClean="0"/>
              <a:t>&gt;</a:t>
            </a:r>
            <a:r>
              <a:rPr lang="en-US" altLang="zh-CN" dirty="0" smtClean="0">
                <a:ea typeface="宋体" panose="02010600030101010101" pitchFamily="2" charset="-122"/>
              </a:rPr>
              <a:t>~ 1-100 </a:t>
            </a:r>
            <a:r>
              <a:rPr lang="zh-CN" altLang="en-US" dirty="0" smtClean="0"/>
              <a:t>原子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/cm</a:t>
            </a:r>
            <a:r>
              <a:rPr lang="en-US" altLang="zh-CN" baseline="30000" dirty="0" smtClean="0">
                <a:ea typeface="宋体" panose="02010600030101010101" pitchFamily="2" charset="-122"/>
              </a:rPr>
              <a:t>3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92150"/>
            <a:ext cx="8763000" cy="52578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HII</a:t>
            </a:r>
            <a:r>
              <a:rPr lang="zh-CN" altLang="en-US" dirty="0" smtClean="0">
                <a:solidFill>
                  <a:srgbClr val="FFFF00"/>
                </a:solidFill>
              </a:rPr>
              <a:t>区</a:t>
            </a:r>
            <a:r>
              <a:rPr lang="zh-CN" altLang="en-US" dirty="0" smtClean="0"/>
              <a:t>是被大质量、炽热、极亮的</a:t>
            </a:r>
            <a:r>
              <a:rPr lang="en-US" altLang="zh-CN" dirty="0" smtClean="0"/>
              <a:t>O</a:t>
            </a:r>
            <a:r>
              <a:rPr lang="zh-CN" altLang="en-US" dirty="0" smtClean="0"/>
              <a:t>型和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型恒星的强烈紫外辐射所电离的相对致密的</a:t>
            </a:r>
            <a:r>
              <a:rPr lang="zh-CN" altLang="en-US" dirty="0" smtClean="0">
                <a:solidFill>
                  <a:srgbClr val="FFFF00"/>
                </a:solidFill>
              </a:rPr>
              <a:t>星际云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由于大质量恒星寿命极短，它们通常不会远离其诞生地。因此，</a:t>
            </a:r>
            <a:r>
              <a:rPr lang="zh-CN" altLang="en-US" dirty="0" smtClean="0">
                <a:solidFill>
                  <a:srgbClr val="FFFF00"/>
                </a:solidFill>
              </a:rPr>
              <a:t>发光的</a:t>
            </a:r>
            <a:r>
              <a:rPr lang="en-US" altLang="zh-CN" dirty="0" smtClean="0">
                <a:solidFill>
                  <a:srgbClr val="FFFF00"/>
                </a:solidFill>
              </a:rPr>
              <a:t>HII</a:t>
            </a:r>
            <a:r>
              <a:rPr lang="zh-CN" altLang="en-US" dirty="0" smtClean="0">
                <a:solidFill>
                  <a:srgbClr val="FFFF00"/>
                </a:solidFill>
              </a:rPr>
              <a:t>区是恒星形成正在发生的指示牌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距离最近的</a:t>
            </a:r>
            <a:r>
              <a:rPr lang="en-US" altLang="zh-CN" sz="4400" b="0" dirty="0" smtClean="0"/>
              <a:t>HII</a:t>
            </a:r>
            <a:r>
              <a:rPr lang="zh-CN" altLang="en-US" sz="4400" b="0" dirty="0" smtClean="0"/>
              <a:t>区：猎户星云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63000" cy="1295400"/>
          </a:xfrm>
        </p:spPr>
        <p:txBody>
          <a:bodyPr/>
          <a:lstStyle/>
          <a:p>
            <a:r>
              <a:rPr lang="zh-CN" altLang="en-US" dirty="0" smtClean="0"/>
              <a:t>形成</a:t>
            </a:r>
            <a:r>
              <a:rPr lang="en-US" altLang="zh-CN" dirty="0" smtClean="0"/>
              <a:t>HII</a:t>
            </a:r>
            <a:r>
              <a:rPr lang="zh-CN" altLang="en-US" dirty="0" smtClean="0"/>
              <a:t>区的紫外光几乎来自一颗热恒星</a:t>
            </a:r>
          </a:p>
          <a:p>
            <a:r>
              <a:rPr lang="zh-CN" altLang="en-US" dirty="0" smtClean="0"/>
              <a:t>正在形成的恒星仅有几百颗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35165"/>
            <a:ext cx="5794375" cy="391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013" y="5729178"/>
            <a:ext cx="2910375" cy="61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蜘蛛星云：巨型</a:t>
            </a:r>
            <a:r>
              <a:rPr lang="en-US" altLang="zh-CN" sz="4400" b="0" dirty="0" smtClean="0"/>
              <a:t>HII</a:t>
            </a:r>
            <a:r>
              <a:rPr lang="zh-CN" altLang="en-US" sz="4400" b="0" dirty="0" smtClean="0"/>
              <a:t>区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071563"/>
            <a:ext cx="8686800" cy="504348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剧烈恒星形成区，被一个包含数千个热而亮恒星的致密星团的紫外辐射照亮而发光</a:t>
            </a:r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2182018"/>
            <a:ext cx="51816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7" name="Text Box 7"/>
          <p:cNvSpPr txBox="1">
            <a:spLocks noChangeArrowheads="1"/>
          </p:cNvSpPr>
          <p:nvPr/>
        </p:nvSpPr>
        <p:spPr bwMode="auto">
          <a:xfrm>
            <a:off x="611188" y="2997200"/>
            <a:ext cx="287972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ea typeface="华文中宋" panose="02010600040101010101" pitchFamily="2" charset="-122"/>
              </a:rPr>
              <a:t>兰色：热气体的</a:t>
            </a:r>
            <a:r>
              <a:rPr lang="en-US" altLang="zh-CN" dirty="0">
                <a:ea typeface="华文中宋" panose="02010600040101010101" pitchFamily="2" charset="-122"/>
              </a:rPr>
              <a:t>X</a:t>
            </a:r>
            <a:r>
              <a:rPr lang="zh-CN" altLang="en-US" dirty="0">
                <a:ea typeface="华文中宋" panose="02010600040101010101" pitchFamily="2" charset="-122"/>
              </a:rPr>
              <a:t>射线辐射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ea typeface="华文中宋" panose="02010600040101010101" pitchFamily="2" charset="-122"/>
              </a:rPr>
              <a:t>红黄色：冷气体尘埃的近红外辐射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分子云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763000" cy="50419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在星际云最致密的核心区，分子可以存活</a:t>
            </a:r>
          </a:p>
          <a:p>
            <a:pPr eaLnBrk="1" hangingPunct="1"/>
            <a:r>
              <a:rPr lang="zh-CN" altLang="en-US" dirty="0" smtClean="0"/>
              <a:t>这些暗云被称为</a:t>
            </a:r>
            <a:r>
              <a:rPr lang="zh-CN" altLang="en-US" dirty="0" smtClean="0">
                <a:solidFill>
                  <a:srgbClr val="FFFF00"/>
                </a:solidFill>
              </a:rPr>
              <a:t>分子云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en-US" altLang="zh-CN" dirty="0" smtClean="0"/>
              <a:t>T~10 K </a:t>
            </a:r>
          </a:p>
          <a:p>
            <a:pPr eaLnBrk="1" hangingPunct="1"/>
            <a:r>
              <a:rPr lang="zh-CN" altLang="en-US" dirty="0" smtClean="0"/>
              <a:t>更致密</a:t>
            </a:r>
            <a:r>
              <a:rPr lang="en-US" altLang="zh-CN" dirty="0" smtClean="0"/>
              <a:t>: 100-1,000 </a:t>
            </a:r>
            <a:r>
              <a:rPr lang="zh-CN" altLang="en-US" dirty="0" smtClean="0"/>
              <a:t>分子</a:t>
            </a:r>
            <a:r>
              <a:rPr lang="en-US" altLang="zh-CN" dirty="0" smtClean="0"/>
              <a:t>/cm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, </a:t>
            </a:r>
            <a:r>
              <a:rPr lang="zh-CN" altLang="en-US" dirty="0" smtClean="0"/>
              <a:t>甚至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10</a:t>
            </a:r>
            <a:r>
              <a:rPr lang="en-US" altLang="zh-CN" dirty="0" smtClean="0"/>
              <a:t> </a:t>
            </a:r>
            <a:r>
              <a:rPr lang="zh-CN" altLang="en-US" dirty="0" smtClean="0"/>
              <a:t>分子</a:t>
            </a:r>
            <a:r>
              <a:rPr lang="en-US" altLang="zh-CN" dirty="0" smtClean="0"/>
              <a:t>/cm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</a:t>
            </a:r>
          </a:p>
          <a:p>
            <a:pPr eaLnBrk="1" hangingPunct="1"/>
            <a:r>
              <a:rPr lang="zh-CN" altLang="en-US" dirty="0" smtClean="0"/>
              <a:t>分子主要辐射射电与红外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分子发射线是分子云的指纹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smtClean="0"/>
              <a:t>星际分子</a:t>
            </a:r>
            <a:endParaRPr lang="zh-CN" altLang="en-US" sz="4000" b="0" smtClean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836613"/>
            <a:ext cx="8763000" cy="237648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分子氢 </a:t>
            </a:r>
            <a:r>
              <a:rPr lang="en-US" altLang="zh-CN" dirty="0" smtClean="0"/>
              <a:t>(H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</a:t>
            </a:r>
          </a:p>
          <a:p>
            <a:pPr eaLnBrk="1" hangingPunct="1"/>
            <a:r>
              <a:rPr lang="en-US" altLang="zh-CN" dirty="0" smtClean="0"/>
              <a:t>CO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星际有机分子</a:t>
            </a:r>
            <a:r>
              <a:rPr lang="zh-CN" altLang="en-US" dirty="0" smtClean="0"/>
              <a:t>：甲醇、丙酮</a:t>
            </a:r>
          </a:p>
          <a:p>
            <a:pPr eaLnBrk="1" hangingPunct="1"/>
            <a:r>
              <a:rPr lang="zh-CN" altLang="en-US" dirty="0" smtClean="0"/>
              <a:t>大型碳分子链：连接大星际分子与小星际尘埃</a:t>
            </a:r>
            <a:endParaRPr lang="zh-CN" altLang="en-US" dirty="0" smtClean="0">
              <a:solidFill>
                <a:srgbClr val="00FF00"/>
              </a:solidFill>
            </a:endParaRP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29000"/>
            <a:ext cx="5973762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372225" y="3789363"/>
            <a:ext cx="244792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</a:rPr>
              <a:t>CO [</a:t>
            </a:r>
            <a:r>
              <a:rPr lang="zh-CN" altLang="en-US" dirty="0">
                <a:solidFill>
                  <a:srgbClr val="FFFF00"/>
                </a:solidFill>
              </a:rPr>
              <a:t>分子氢</a:t>
            </a:r>
            <a:r>
              <a:rPr lang="en-US" altLang="zh-CN" dirty="0">
                <a:solidFill>
                  <a:srgbClr val="FFFF00"/>
                </a:solidFill>
              </a:rPr>
              <a:t>]</a:t>
            </a:r>
            <a:r>
              <a:rPr lang="zh-CN" altLang="en-US" dirty="0">
                <a:solidFill>
                  <a:srgbClr val="FFFF00"/>
                </a:solidFill>
              </a:rPr>
              <a:t>天图，描绘形成恒星的分子云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“爱心”分子云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5373688"/>
            <a:ext cx="8763000" cy="1154112"/>
          </a:xfrm>
        </p:spPr>
        <p:txBody>
          <a:bodyPr/>
          <a:lstStyle/>
          <a:p>
            <a:r>
              <a:rPr lang="zh-CN" altLang="en-US" dirty="0" smtClean="0"/>
              <a:t>分子的射电辐射不受星际尘埃的影响，是研究最致密最不透明的分子云核心的窗口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96975"/>
            <a:ext cx="40735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25538"/>
            <a:ext cx="401796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761436" y="1117168"/>
            <a:ext cx="118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+mn-ea"/>
                <a:ea typeface="+mn-ea"/>
              </a:rPr>
              <a:t>红外</a:t>
            </a:r>
            <a:endParaRPr lang="zh-CN" altLang="en-US" sz="3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教材学习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Chapter 15    Star Formation and the Interstellar Medium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Chapter 16   Evolution of Low-Mass Stars</a:t>
            </a:r>
          </a:p>
          <a:p>
            <a:pPr lvl="1"/>
            <a:r>
              <a:rPr lang="en-US" altLang="zh-CN" dirty="0" smtClean="0"/>
              <a:t>16.1 The Life of a Main-Sequence Star</a:t>
            </a:r>
            <a:endParaRPr lang="zh-CN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endParaRPr lang="zh-CN" altLang="en-US" dirty="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763000" cy="4897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分子云的质量：太阳质量的几倍至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7</a:t>
            </a:r>
            <a:r>
              <a:rPr lang="zh-CN" altLang="en-US" dirty="0" smtClean="0"/>
              <a:t>倍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分子云的大小</a:t>
            </a:r>
            <a:r>
              <a:rPr lang="en-US" altLang="zh-CN" dirty="0" smtClean="0"/>
              <a:t>: </a:t>
            </a:r>
            <a:r>
              <a:rPr lang="zh-CN" altLang="en-US" dirty="0" smtClean="0"/>
              <a:t>小于0.5光年至超过一千光年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分子云仅占银河系星际空间的</a:t>
            </a:r>
            <a:r>
              <a:rPr lang="en-US" altLang="zh-CN" dirty="0" smtClean="0"/>
              <a:t>~0.1%</a:t>
            </a:r>
            <a:endParaRPr lang="zh-CN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最大的分子云称为</a:t>
            </a:r>
            <a:r>
              <a:rPr lang="zh-CN" altLang="en-US" dirty="0" smtClean="0">
                <a:solidFill>
                  <a:srgbClr val="FFFF00"/>
                </a:solidFill>
              </a:rPr>
              <a:t>巨分子云</a:t>
            </a:r>
            <a:endParaRPr lang="en-US" altLang="zh-CN" dirty="0" smtClean="0">
              <a:solidFill>
                <a:srgbClr val="FFFF00"/>
              </a:solidFill>
              <a:sym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sym typeface="Wingdings" panose="05000000000000000000" pitchFamily="2" charset="2"/>
              </a:rPr>
              <a:t>质量： </a:t>
            </a:r>
            <a:r>
              <a:rPr lang="en-US" altLang="zh-CN" dirty="0" smtClean="0">
                <a:sym typeface="Wingdings" panose="05000000000000000000" pitchFamily="2" charset="2"/>
              </a:rPr>
              <a:t>~</a:t>
            </a:r>
            <a:r>
              <a:rPr lang="zh-CN" altLang="en-US" dirty="0" smtClean="0">
                <a:sym typeface="Wingdings" panose="05000000000000000000" pitchFamily="2" charset="2"/>
              </a:rPr>
              <a:t>几十万倍太阳质量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sym typeface="Wingdings" panose="05000000000000000000" pitchFamily="2" charset="2"/>
              </a:rPr>
              <a:t>大小：</a:t>
            </a:r>
            <a:r>
              <a:rPr lang="en-US" altLang="zh-CN" dirty="0" smtClean="0">
                <a:sym typeface="Wingdings" panose="05000000000000000000" pitchFamily="2" charset="2"/>
              </a:rPr>
              <a:t> ~120 </a:t>
            </a:r>
            <a:r>
              <a:rPr lang="zh-CN" altLang="en-US" dirty="0" smtClean="0">
                <a:sym typeface="Wingdings" panose="05000000000000000000" pitchFamily="2" charset="2"/>
              </a:rPr>
              <a:t>光年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/>
              <a:t>银河系已知</a:t>
            </a:r>
            <a:r>
              <a:rPr lang="en-US" altLang="zh-CN" dirty="0" smtClean="0"/>
              <a:t>~4,000</a:t>
            </a:r>
            <a:r>
              <a:rPr lang="zh-CN" altLang="en-US" dirty="0" smtClean="0"/>
              <a:t>个巨分子云</a:t>
            </a:r>
            <a:endParaRPr lang="en-US" alt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534400" cy="936625"/>
          </a:xfrm>
        </p:spPr>
        <p:txBody>
          <a:bodyPr/>
          <a:lstStyle/>
          <a:p>
            <a:pPr algn="ctr" eaLnBrk="1" hangingPunct="1"/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、分子云</a:t>
            </a:r>
            <a:r>
              <a:rPr lang="zh-CN" altLang="en-US" dirty="0">
                <a:latin typeface="Arial" panose="020B0604020202020204" pitchFamily="34" charset="0"/>
              </a:rPr>
              <a:t>的坍缩与</a:t>
            </a:r>
            <a:r>
              <a:rPr lang="zh-CN" altLang="en-US" dirty="0" smtClean="0">
                <a:latin typeface="Arial" panose="020B0604020202020204" pitchFamily="34" charset="0"/>
              </a:rPr>
              <a:t>裂变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63000" cy="7207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分子云是恒星形成的场所</a:t>
            </a:r>
            <a:endParaRPr lang="en-US" altLang="zh-CN" sz="2800" dirty="0" smtClean="0"/>
          </a:p>
        </p:txBody>
      </p:sp>
      <p:pic>
        <p:nvPicPr>
          <p:cNvPr id="69636" name="Picture 4" descr="sf_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76475"/>
            <a:ext cx="5745162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smtClean="0"/>
              <a:t>分子云的自引力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63000" cy="5526088"/>
          </a:xfrm>
        </p:spPr>
        <p:txBody>
          <a:bodyPr/>
          <a:lstStyle/>
          <a:p>
            <a:pPr eaLnBrk="1" hangingPunct="1"/>
            <a:r>
              <a:rPr lang="zh-CN" altLang="en-US" smtClean="0"/>
              <a:t>大多数星际云的自引力不重要，向外的压力比自引力大得多</a:t>
            </a:r>
            <a:endParaRPr lang="zh-CN" altLang="en-US" smtClean="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smtClean="0">
                <a:sym typeface="Wingdings" panose="05000000000000000000" pitchFamily="2" charset="2"/>
              </a:rPr>
              <a:t>如果没有云际气体压力的束缚，</a:t>
            </a:r>
            <a:r>
              <a:rPr lang="zh-CN" altLang="en-US" smtClean="0"/>
              <a:t>星际云</a:t>
            </a:r>
            <a:r>
              <a:rPr lang="zh-CN" altLang="en-US" smtClean="0">
                <a:sym typeface="Wingdings" panose="05000000000000000000" pitchFamily="2" charset="2"/>
              </a:rPr>
              <a:t>将会扩散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708275"/>
            <a:ext cx="5029200" cy="405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分子云在自引力作用下坍缩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63000" cy="48260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如果分子云</a:t>
            </a:r>
            <a:r>
              <a:rPr lang="zh-CN" altLang="en-US" dirty="0">
                <a:solidFill>
                  <a:srgbClr val="FFFF00"/>
                </a:solidFill>
                <a:latin typeface="黑体" panose="02010609060101010101" pitchFamily="49" charset="-122"/>
              </a:rPr>
              <a:t>质量足够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</a:rPr>
              <a:t>大、足够致密</a:t>
            </a:r>
            <a:r>
              <a:rPr lang="zh-CN" altLang="en-US" dirty="0" smtClean="0">
                <a:latin typeface="黑体" panose="02010609060101010101" pitchFamily="49" charset="-122"/>
              </a:rPr>
              <a:t>，其自引力变得重要</a:t>
            </a: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分子云</a:t>
            </a:r>
            <a:r>
              <a:rPr lang="zh-CN" altLang="en-US" dirty="0" smtClean="0">
                <a:latin typeface="黑体" panose="02010609060101010101" pitchFamily="49" charset="-122"/>
                <a:sym typeface="Wingdings" panose="05000000000000000000" pitchFamily="2" charset="2"/>
              </a:rPr>
              <a:t>足够冷，尽管密度高，但压力低</a:t>
            </a:r>
          </a:p>
          <a:p>
            <a:pPr eaLnBrk="1" hangingPunct="1"/>
            <a:endParaRPr lang="en-US" altLang="zh-CN" dirty="0" smtClean="0">
              <a:latin typeface="黑体" panose="02010609060101010101" pitchFamily="49" charset="-122"/>
            </a:endParaRPr>
          </a:p>
          <a:p>
            <a:pPr eaLnBrk="1" hangingPunct="1"/>
            <a:endParaRPr lang="en-US" altLang="zh-CN" dirty="0" smtClean="0">
              <a:latin typeface="黑体" panose="02010609060101010101" pitchFamily="49" charset="-12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由于分子云的</a:t>
            </a:r>
            <a:r>
              <a:rPr lang="zh-CN" altLang="en-US" dirty="0" smtClean="0">
                <a:latin typeface="黑体" panose="02010609060101010101" pitchFamily="49" charset="-122"/>
                <a:sym typeface="Wingdings" panose="05000000000000000000" pitchFamily="2" charset="2"/>
              </a:rPr>
              <a:t>自引力比压力大得多，所以分子云会发生坍缩</a:t>
            </a:r>
            <a:endParaRPr lang="zh-CN" altLang="en-US" dirty="0" smtClean="0">
              <a:solidFill>
                <a:srgbClr val="00FF00"/>
              </a:solidFill>
              <a:latin typeface="黑体" panose="02010609060101010101" pitchFamily="49" charset="-122"/>
            </a:endParaRPr>
          </a:p>
          <a:p>
            <a:pPr lvl="1" eaLnBrk="1" hangingPunct="1"/>
            <a:r>
              <a:rPr lang="zh-CN" altLang="en-US" dirty="0" smtClean="0">
                <a:latin typeface="黑体" panose="02010609060101010101" pitchFamily="49" charset="-122"/>
              </a:rPr>
              <a:t>角动量、湍动和磁场会使坍缩变慢</a:t>
            </a:r>
          </a:p>
        </p:txBody>
      </p:sp>
      <p:sp>
        <p:nvSpPr>
          <p:cNvPr id="2" name="下箭头 1"/>
          <p:cNvSpPr/>
          <p:nvPr/>
        </p:nvSpPr>
        <p:spPr bwMode="auto">
          <a:xfrm>
            <a:off x="4033393" y="3212976"/>
            <a:ext cx="484632" cy="978408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坍缩加快与自引力增强互相促进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>
          <a:xfrm>
            <a:off x="179388" y="1052736"/>
            <a:ext cx="8763000" cy="1368151"/>
          </a:xfrm>
        </p:spPr>
        <p:txBody>
          <a:bodyPr/>
          <a:lstStyle/>
          <a:p>
            <a:r>
              <a:rPr lang="zh-CN" altLang="en-US" dirty="0" smtClean="0">
                <a:sym typeface="Wingdings" panose="05000000000000000000" pitchFamily="2" charset="2"/>
              </a:rPr>
              <a:t>坍缩使分子云体积变小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引力增大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坍缩加快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引力增强加速 </a:t>
            </a:r>
            <a:r>
              <a:rPr lang="en-US" altLang="zh-CN" dirty="0" smtClean="0">
                <a:sym typeface="Wingdings" panose="05000000000000000000" pitchFamily="2" charset="2"/>
              </a:rPr>
              <a:t> ….. </a:t>
            </a:r>
          </a:p>
        </p:txBody>
      </p:sp>
      <p:pic>
        <p:nvPicPr>
          <p:cNvPr id="46087" name="Picture 7" descr="70d43f7e-709a-4798-8277-c06974d269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781300"/>
            <a:ext cx="33845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11" descr="20081291128418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36838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smtClean="0"/>
              <a:t>分子云坍缩时发生裂变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63000" cy="26638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分子云不均匀，较致密的区域比其周围区域坍缩得更快</a:t>
            </a:r>
            <a:endParaRPr lang="en-US" altLang="zh-CN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分子云不会坍缩为单一天体，而是裂变为许多十分致密的</a:t>
            </a:r>
            <a:r>
              <a:rPr lang="zh-CN" altLang="en-US" dirty="0" smtClean="0">
                <a:solidFill>
                  <a:srgbClr val="FFFF00"/>
                </a:solidFill>
              </a:rPr>
              <a:t>分子云核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尺度数光月的</a:t>
            </a:r>
            <a:r>
              <a:rPr lang="zh-CN" altLang="en-US" dirty="0" smtClean="0">
                <a:solidFill>
                  <a:srgbClr val="FFFF00"/>
                </a:solidFill>
              </a:rPr>
              <a:t>分子云核正是恒星形成的种子</a:t>
            </a:r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16338"/>
            <a:ext cx="8656638" cy="283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>
                <a:latin typeface="Arial" panose="020B0604020202020204" pitchFamily="34" charset="0"/>
              </a:rPr>
              <a:t>分子云核坍缩为原恒星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63000" cy="23034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分子云核中心坍缩比外层坍缩快，中心与外层分离，由里到外一层接着一层自由落体坍缩</a:t>
            </a:r>
          </a:p>
          <a:p>
            <a:pPr eaLnBrk="1" hangingPunct="1"/>
            <a:r>
              <a:rPr lang="zh-CN" altLang="en-US" dirty="0" smtClean="0"/>
              <a:t>角动量守恒使得下落物质形成</a:t>
            </a:r>
            <a:r>
              <a:rPr lang="zh-CN" altLang="en-US" dirty="0" smtClean="0">
                <a:solidFill>
                  <a:srgbClr val="FFFF00"/>
                </a:solidFill>
              </a:rPr>
              <a:t>吸积盘</a:t>
            </a:r>
            <a:r>
              <a:rPr lang="zh-CN" altLang="en-US" dirty="0" smtClean="0"/>
              <a:t>，吸积盘供养中心正在成长的</a:t>
            </a:r>
            <a:r>
              <a:rPr lang="zh-CN" altLang="en-US" dirty="0" smtClean="0">
                <a:solidFill>
                  <a:srgbClr val="FFFF00"/>
                </a:solidFill>
              </a:rPr>
              <a:t>原恒星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429000"/>
            <a:ext cx="2149475" cy="266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429000"/>
            <a:ext cx="2103437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933825"/>
            <a:ext cx="2149475" cy="216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3" y="4149725"/>
            <a:ext cx="2058987" cy="195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6738938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8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673225"/>
            <a:ext cx="190658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620" y="2808289"/>
            <a:ext cx="3145529" cy="385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8" y="3573252"/>
            <a:ext cx="3128473" cy="3087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916113"/>
            <a:ext cx="5976938" cy="685800"/>
          </a:xfrm>
        </p:spPr>
        <p:txBody>
          <a:bodyPr/>
          <a:lstStyle/>
          <a:p>
            <a:pPr algn="l"/>
            <a:r>
              <a:rPr lang="zh-CN" altLang="en-US" sz="3600" b="0" dirty="0" smtClean="0"/>
              <a:t>太阳系起源于一个分子云核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2"/>
            <a:ext cx="8534400" cy="935831"/>
          </a:xfrm>
        </p:spPr>
        <p:txBody>
          <a:bodyPr/>
          <a:lstStyle/>
          <a:p>
            <a:pPr algn="ctr" eaLnBrk="1" hangingPunct="1"/>
            <a:r>
              <a:rPr lang="en-US" altLang="zh-CN" dirty="0" smtClean="0">
                <a:latin typeface="Arial" panose="020B0604020202020204" pitchFamily="34" charset="0"/>
              </a:rPr>
              <a:t>3</a:t>
            </a:r>
            <a:r>
              <a:rPr lang="zh-CN" altLang="en-US" dirty="0" smtClean="0">
                <a:latin typeface="Arial" panose="020B0604020202020204" pitchFamily="34" charset="0"/>
              </a:rPr>
              <a:t>、原恒星</a:t>
            </a:r>
            <a:r>
              <a:rPr lang="zh-CN" altLang="en-US" dirty="0">
                <a:latin typeface="Arial" panose="020B0604020202020204" pitchFamily="34" charset="0"/>
              </a:rPr>
              <a:t>演化为主序恒星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5" y="1341438"/>
            <a:ext cx="8683625" cy="5135562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原太阳（</a:t>
            </a:r>
            <a:r>
              <a:rPr lang="zh-CN" altLang="en-US" dirty="0" smtClean="0">
                <a:solidFill>
                  <a:srgbClr val="FFFF00"/>
                </a:solidFill>
              </a:rPr>
              <a:t>原恒星）</a:t>
            </a:r>
            <a:r>
              <a:rPr lang="zh-CN" altLang="en-US" dirty="0" smtClean="0"/>
              <a:t>不仅大而且亮、红（与太阳比较）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星际物质的引力能转换出来的能量，加热原太阳</a:t>
            </a:r>
            <a:r>
              <a:rPr lang="en-US" altLang="zh-CN" dirty="0" smtClean="0"/>
              <a:t>/</a:t>
            </a:r>
            <a:r>
              <a:rPr lang="zh-CN" altLang="en-US" dirty="0" smtClean="0"/>
              <a:t>原恒星，使其表面温度到 </a:t>
            </a:r>
            <a:r>
              <a:rPr lang="en-US" altLang="zh-CN" dirty="0" smtClean="0"/>
              <a:t>~ </a:t>
            </a:r>
            <a:r>
              <a:rPr lang="zh-CN" altLang="en-US" dirty="0" smtClean="0"/>
              <a:t>几千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</a:t>
            </a:r>
            <a:r>
              <a:rPr lang="zh-CN" altLang="en-US" dirty="0"/>
              <a:t>但</a:t>
            </a:r>
            <a:r>
              <a:rPr lang="zh-CN" altLang="en-US" dirty="0" smtClean="0"/>
              <a:t>低于太阳</a:t>
            </a:r>
            <a:r>
              <a:rPr lang="en-US" altLang="zh-CN" dirty="0" smtClean="0"/>
              <a:t>/</a:t>
            </a:r>
            <a:r>
              <a:rPr lang="zh-CN" altLang="en-US" dirty="0" smtClean="0"/>
              <a:t>恒星</a:t>
            </a:r>
          </a:p>
          <a:p>
            <a:pPr lvl="1" eaLnBrk="1" hangingPunct="1"/>
            <a:r>
              <a:rPr lang="zh-CN" altLang="en-US" dirty="0">
                <a:sym typeface="Wingdings" panose="05000000000000000000" pitchFamily="2" charset="2"/>
              </a:rPr>
              <a:t>斯</a:t>
            </a:r>
            <a:r>
              <a:rPr lang="en-US" altLang="zh-CN" dirty="0">
                <a:sym typeface="Wingdings" panose="05000000000000000000" pitchFamily="2" charset="2"/>
              </a:rPr>
              <a:t>-</a:t>
            </a:r>
            <a:r>
              <a:rPr lang="zh-CN" altLang="en-US" dirty="0">
                <a:sym typeface="Wingdings" panose="05000000000000000000" pitchFamily="2" charset="2"/>
              </a:rPr>
              <a:t>玻定律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 ……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但比太阳大数百倍，表面积则比太阳大数万倍</a:t>
            </a:r>
            <a:endParaRPr lang="zh-CN" altLang="en-US" dirty="0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原太阳光度是太阳的数千倍 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原恒星主要在红外波段研究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736"/>
            <a:ext cx="8763000" cy="518613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尽管很亮，但可能在可见光波段不可见</a:t>
            </a:r>
          </a:p>
          <a:p>
            <a:pPr lvl="1" eaLnBrk="1" hangingPunct="1"/>
            <a:r>
              <a:rPr lang="zh-CN" altLang="en-US" dirty="0" smtClean="0"/>
              <a:t>表面相对较冷，</a:t>
            </a:r>
            <a:r>
              <a:rPr lang="zh-CN" altLang="en-US" dirty="0" smtClean="0">
                <a:solidFill>
                  <a:srgbClr val="FFFF00"/>
                </a:solidFill>
              </a:rPr>
              <a:t>大部分辐射为红外</a:t>
            </a:r>
          </a:p>
          <a:p>
            <a:pPr lvl="1" eaLnBrk="1" hangingPunct="1"/>
            <a:r>
              <a:rPr lang="zh-CN" altLang="en-US" dirty="0" smtClean="0"/>
              <a:t>在初期，原恒星深埋在致密的尘埃分子云核心，</a:t>
            </a:r>
            <a:r>
              <a:rPr lang="zh-CN" altLang="en-US" dirty="0" smtClean="0">
                <a:solidFill>
                  <a:srgbClr val="FFFF00"/>
                </a:solidFill>
              </a:rPr>
              <a:t>尘埃吸收可见光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lvl="1" eaLnBrk="1" hangingPunct="1"/>
            <a:r>
              <a:rPr lang="zh-CN" altLang="en-US" dirty="0"/>
              <a:t>原恒星的光加热分子云核里的尘埃，</a:t>
            </a:r>
            <a:r>
              <a:rPr lang="zh-CN" altLang="en-US" dirty="0">
                <a:solidFill>
                  <a:srgbClr val="FFFF00"/>
                </a:solidFill>
              </a:rPr>
              <a:t>尘埃辐射</a:t>
            </a:r>
            <a:r>
              <a:rPr lang="zh-CN" altLang="en-US" dirty="0" smtClean="0">
                <a:solidFill>
                  <a:srgbClr val="FFFF00"/>
                </a:solidFill>
              </a:rPr>
              <a:t>红外光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红外光能透过包裹原恒星的尘埃摇篮</a:t>
            </a:r>
            <a:endParaRPr lang="en-US" altLang="zh-CN" dirty="0" smtClean="0"/>
          </a:p>
          <a:p>
            <a:pPr lvl="1" eaLnBrk="1" hangingPunct="1"/>
            <a:r>
              <a:rPr lang="zh-CN" altLang="en-US" dirty="0"/>
              <a:t>在光学波段早已熟知的</a:t>
            </a:r>
            <a:r>
              <a:rPr lang="zh-CN" altLang="en-US" dirty="0">
                <a:solidFill>
                  <a:srgbClr val="FFFF00"/>
                </a:solidFill>
              </a:rPr>
              <a:t>暗星云</a:t>
            </a:r>
            <a:r>
              <a:rPr lang="zh-CN" altLang="en-US" dirty="0"/>
              <a:t>，在红外波段观测到的实际上是</a:t>
            </a:r>
            <a:r>
              <a:rPr lang="zh-CN" altLang="en-US" dirty="0">
                <a:solidFill>
                  <a:srgbClr val="FFFF00"/>
                </a:solidFill>
              </a:rPr>
              <a:t>致密分子云核、年轻恒星和发红外光尘埃</a:t>
            </a:r>
            <a:r>
              <a:rPr lang="zh-CN" altLang="en-US" dirty="0"/>
              <a:t>的</a:t>
            </a:r>
            <a:r>
              <a:rPr lang="zh-CN" altLang="en-US" dirty="0" smtClean="0"/>
              <a:t>集团</a:t>
            </a:r>
            <a:endParaRPr lang="zh-CN" altLang="en-US" dirty="0"/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371600" y="63246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列举星际介质的成分及其性质</a:t>
            </a:r>
            <a:endParaRPr lang="en-US" altLang="zh-CN" sz="2800" dirty="0" smtClean="0"/>
          </a:p>
          <a:p>
            <a:r>
              <a:rPr lang="zh-CN" altLang="en-US" sz="2800" dirty="0" smtClean="0"/>
              <a:t>理解星际消光、星际红化及其对天文观测的影响</a:t>
            </a:r>
            <a:endParaRPr lang="en-US" altLang="zh-CN" sz="2800" dirty="0" smtClean="0"/>
          </a:p>
          <a:p>
            <a:r>
              <a:rPr lang="zh-CN" altLang="en-US" sz="2800" dirty="0" smtClean="0"/>
              <a:t>理解中性氢的</a:t>
            </a:r>
            <a:r>
              <a:rPr lang="en-US" altLang="zh-CN" sz="2800" dirty="0" smtClean="0"/>
              <a:t>21</a:t>
            </a:r>
            <a:r>
              <a:rPr lang="zh-CN" altLang="en-US" sz="2800" dirty="0" smtClean="0"/>
              <a:t>厘米射电辐射机制及其用处</a:t>
            </a:r>
            <a:endParaRPr lang="en-US" altLang="zh-CN" sz="2800" dirty="0" smtClean="0"/>
          </a:p>
          <a:p>
            <a:r>
              <a:rPr lang="zh-CN" altLang="en-US" sz="2800" dirty="0" smtClean="0"/>
              <a:t>理解</a:t>
            </a:r>
            <a:r>
              <a:rPr lang="en-US" altLang="zh-CN" sz="2800" dirty="0" smtClean="0"/>
              <a:t>HII</a:t>
            </a:r>
            <a:r>
              <a:rPr lang="zh-CN" altLang="en-US" sz="2800" dirty="0" smtClean="0"/>
              <a:t>区及其含义</a:t>
            </a:r>
            <a:endParaRPr lang="en-US" altLang="zh-CN" sz="2800" dirty="0" smtClean="0"/>
          </a:p>
          <a:p>
            <a:r>
              <a:rPr lang="zh-CN" altLang="en-US" sz="2800" dirty="0" smtClean="0"/>
              <a:t>理解分子云的性质及其含义</a:t>
            </a:r>
            <a:endParaRPr lang="en-US" altLang="zh-CN" sz="2800" dirty="0" smtClean="0"/>
          </a:p>
          <a:p>
            <a:r>
              <a:rPr lang="zh-CN" altLang="en-US" sz="2800" dirty="0" smtClean="0"/>
              <a:t>理解分子云</a:t>
            </a:r>
            <a:r>
              <a:rPr lang="zh-CN" altLang="en-US" sz="2800" dirty="0"/>
              <a:t>的坍缩与</a:t>
            </a:r>
            <a:r>
              <a:rPr lang="zh-CN" altLang="en-US" sz="2800" dirty="0" smtClean="0"/>
              <a:t>裂变的主要阶段</a:t>
            </a:r>
            <a:endParaRPr lang="en-US" altLang="zh-CN" sz="2800" dirty="0" smtClean="0"/>
          </a:p>
          <a:p>
            <a:r>
              <a:rPr lang="zh-CN" altLang="en-US" sz="2800" dirty="0" smtClean="0">
                <a:latin typeface="Arial" panose="020B0604020202020204" pitchFamily="34" charset="0"/>
              </a:rPr>
              <a:t>理解原恒星</a:t>
            </a:r>
            <a:r>
              <a:rPr lang="zh-CN" altLang="en-US" sz="2800" dirty="0">
                <a:latin typeface="Arial" panose="020B0604020202020204" pitchFamily="34" charset="0"/>
              </a:rPr>
              <a:t>演化为主序</a:t>
            </a:r>
            <a:r>
              <a:rPr lang="zh-CN" altLang="en-US" sz="2800" dirty="0" smtClean="0">
                <a:latin typeface="Arial" panose="020B0604020202020204" pitchFamily="34" charset="0"/>
              </a:rPr>
              <a:t>恒星及在</a:t>
            </a:r>
            <a:r>
              <a:rPr lang="zh-CN" altLang="en-US" sz="2800" dirty="0">
                <a:latin typeface="Arial" panose="020B0604020202020204" pitchFamily="34" charset="0"/>
              </a:rPr>
              <a:t>赫罗图的</a:t>
            </a:r>
            <a:r>
              <a:rPr lang="zh-CN" altLang="en-US" sz="2800" dirty="0" smtClean="0">
                <a:latin typeface="Arial" panose="020B0604020202020204" pitchFamily="34" charset="0"/>
              </a:rPr>
              <a:t>林忠四郎线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r>
              <a:rPr lang="zh-CN" altLang="en-US" sz="2800" dirty="0" smtClean="0">
                <a:latin typeface="Arial" panose="020B0604020202020204" pitchFamily="34" charset="0"/>
              </a:rPr>
              <a:t>理解</a:t>
            </a:r>
            <a:r>
              <a:rPr lang="en-US" altLang="zh-CN" sz="2800" dirty="0" smtClean="0">
                <a:latin typeface="Arial" panose="020B0604020202020204" pitchFamily="34" charset="0"/>
              </a:rPr>
              <a:t>HH</a:t>
            </a:r>
            <a:r>
              <a:rPr lang="zh-CN" altLang="en-US" sz="2800" dirty="0">
                <a:latin typeface="Arial" panose="020B0604020202020204" pitchFamily="34" charset="0"/>
              </a:rPr>
              <a:t>天体、金牛座</a:t>
            </a:r>
            <a:r>
              <a:rPr lang="en-US" altLang="zh-CN" sz="2800" dirty="0">
                <a:latin typeface="Arial" panose="020B0604020202020204" pitchFamily="34" charset="0"/>
              </a:rPr>
              <a:t>T</a:t>
            </a:r>
            <a:r>
              <a:rPr lang="zh-CN" altLang="en-US" sz="2800" dirty="0">
                <a:latin typeface="Arial" panose="020B0604020202020204" pitchFamily="34" charset="0"/>
              </a:rPr>
              <a:t>型星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r>
              <a:rPr lang="zh-CN" altLang="en-US" sz="2800" dirty="0" smtClean="0">
                <a:latin typeface="Arial" panose="020B0604020202020204" pitchFamily="34" charset="0"/>
              </a:rPr>
              <a:t>理解分子云核、原恒星、主序恒星与褐矮星的性质及差异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r>
              <a:rPr lang="zh-CN" altLang="en-US" sz="2800" dirty="0" smtClean="0">
                <a:latin typeface="Arial" panose="020B0604020202020204" pitchFamily="34" charset="0"/>
              </a:rPr>
              <a:t>理解主序恒星</a:t>
            </a:r>
            <a:r>
              <a:rPr lang="zh-CN" altLang="en-US" sz="2800" smtClean="0">
                <a:latin typeface="Arial" panose="020B0604020202020204" pitchFamily="34" charset="0"/>
              </a:rPr>
              <a:t>的演化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256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创生之柱（天鹰座星云）</a:t>
            </a:r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81075"/>
            <a:ext cx="7577137" cy="568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971550" y="242093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远红外</a:t>
            </a:r>
          </a:p>
        </p:txBody>
      </p:sp>
      <p:sp>
        <p:nvSpPr>
          <p:cNvPr id="87045" name="Text Box 6"/>
          <p:cNvSpPr txBox="1">
            <a:spLocks noChangeArrowheads="1"/>
          </p:cNvSpPr>
          <p:nvPr/>
        </p:nvSpPr>
        <p:spPr bwMode="auto">
          <a:xfrm>
            <a:off x="1042988" y="4292600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光学</a:t>
            </a:r>
          </a:p>
        </p:txBody>
      </p:sp>
      <p:sp>
        <p:nvSpPr>
          <p:cNvPr id="87046" name="Text Box 7"/>
          <p:cNvSpPr txBox="1">
            <a:spLocks noChangeArrowheads="1"/>
          </p:cNvSpPr>
          <p:nvPr/>
        </p:nvSpPr>
        <p:spPr bwMode="auto">
          <a:xfrm>
            <a:off x="1042988" y="6092825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00FF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射线</a:t>
            </a:r>
          </a:p>
        </p:txBody>
      </p:sp>
      <p:sp>
        <p:nvSpPr>
          <p:cNvPr id="87047" name="Text Box 8"/>
          <p:cNvSpPr txBox="1">
            <a:spLocks noChangeArrowheads="1"/>
          </p:cNvSpPr>
          <p:nvPr/>
        </p:nvSpPr>
        <p:spPr bwMode="auto">
          <a:xfrm>
            <a:off x="2987675" y="4221163"/>
            <a:ext cx="2663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远红外</a:t>
            </a:r>
            <a:r>
              <a:rPr lang="en-US" altLang="zh-CN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+ X</a:t>
            </a:r>
            <a:r>
              <a:rPr lang="zh-CN" altLang="en-US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射线</a:t>
            </a:r>
            <a:endParaRPr lang="en-US" altLang="zh-CN" sz="2800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8" name="Text Box 9"/>
          <p:cNvSpPr txBox="1">
            <a:spLocks noChangeArrowheads="1"/>
          </p:cNvSpPr>
          <p:nvPr/>
        </p:nvSpPr>
        <p:spPr bwMode="auto">
          <a:xfrm>
            <a:off x="3131840" y="6165851"/>
            <a:ext cx="3240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光学</a:t>
            </a:r>
            <a:r>
              <a:rPr lang="en-US" altLang="zh-CN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红外</a:t>
            </a:r>
            <a:r>
              <a:rPr lang="en-US" altLang="zh-CN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+X</a:t>
            </a:r>
            <a:r>
              <a:rPr lang="zh-CN" altLang="en-US" sz="2800" dirty="0">
                <a:solidFill>
                  <a:srgbClr val="00FF00"/>
                </a:solidFill>
                <a:latin typeface="Times New Roman" panose="02020603050405020304" pitchFamily="18" charset="0"/>
              </a:rPr>
              <a:t>射线</a:t>
            </a:r>
          </a:p>
        </p:txBody>
      </p:sp>
      <p:sp>
        <p:nvSpPr>
          <p:cNvPr id="87049" name="Text Box 10"/>
          <p:cNvSpPr txBox="1">
            <a:spLocks noChangeArrowheads="1"/>
          </p:cNvSpPr>
          <p:nvPr/>
        </p:nvSpPr>
        <p:spPr bwMode="auto">
          <a:xfrm>
            <a:off x="7740650" y="234950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光学</a:t>
            </a:r>
          </a:p>
        </p:txBody>
      </p:sp>
      <p:sp>
        <p:nvSpPr>
          <p:cNvPr id="87050" name="Text Box 11"/>
          <p:cNvSpPr txBox="1">
            <a:spLocks noChangeArrowheads="1"/>
          </p:cNvSpPr>
          <p:nvPr/>
        </p:nvSpPr>
        <p:spPr bwMode="auto">
          <a:xfrm>
            <a:off x="7308850" y="4221163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近红外</a:t>
            </a:r>
          </a:p>
        </p:txBody>
      </p:sp>
      <p:sp>
        <p:nvSpPr>
          <p:cNvPr id="87051" name="Text Box 12"/>
          <p:cNvSpPr txBox="1">
            <a:spLocks noChangeArrowheads="1"/>
          </p:cNvSpPr>
          <p:nvPr/>
        </p:nvSpPr>
        <p:spPr bwMode="auto">
          <a:xfrm>
            <a:off x="7380288" y="6165850"/>
            <a:ext cx="1511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00FF00"/>
                </a:solidFill>
                <a:latin typeface="Times New Roman" panose="02020603050405020304" pitchFamily="18" charset="0"/>
              </a:rPr>
              <a:t>中红外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260647"/>
            <a:ext cx="8763000" cy="1512169"/>
          </a:xfrm>
        </p:spPr>
        <p:txBody>
          <a:bodyPr/>
          <a:lstStyle/>
          <a:p>
            <a:r>
              <a:rPr lang="zh-CN" altLang="en-US" dirty="0" smtClean="0"/>
              <a:t>随着</a:t>
            </a:r>
            <a:r>
              <a:rPr lang="zh-CN" altLang="en-US" dirty="0" smtClean="0">
                <a:solidFill>
                  <a:srgbClr val="FFFF00"/>
                </a:solidFill>
              </a:rPr>
              <a:t>辐射</a:t>
            </a:r>
            <a:r>
              <a:rPr lang="zh-CN" altLang="en-US" dirty="0" smtClean="0"/>
              <a:t>以及更多</a:t>
            </a:r>
            <a:r>
              <a:rPr lang="zh-CN" altLang="en-US" dirty="0" smtClean="0">
                <a:solidFill>
                  <a:srgbClr val="FFFF00"/>
                </a:solidFill>
              </a:rPr>
              <a:t>物质</a:t>
            </a:r>
            <a:r>
              <a:rPr lang="zh-CN" altLang="en-US" dirty="0" smtClean="0"/>
              <a:t>下落到原恒星表面，</a:t>
            </a:r>
            <a:r>
              <a:rPr lang="zh-CN" altLang="en-US" dirty="0" smtClean="0">
                <a:solidFill>
                  <a:srgbClr val="FFFF00"/>
                </a:solidFill>
              </a:rPr>
              <a:t>原恒星变得越来越小（致密），温度（因而压力）持续增加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  <p:pic>
        <p:nvPicPr>
          <p:cNvPr id="890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157" y="1887785"/>
            <a:ext cx="7216775" cy="488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876925"/>
            <a:ext cx="1654175" cy="52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下箭头 3"/>
          <p:cNvSpPr/>
          <p:nvPr/>
        </p:nvSpPr>
        <p:spPr bwMode="auto">
          <a:xfrm>
            <a:off x="7740352" y="3287625"/>
            <a:ext cx="216024" cy="2088232"/>
          </a:xfrm>
          <a:prstGeom prst="downArrow">
            <a:avLst/>
          </a:prstGeom>
          <a:solidFill>
            <a:srgbClr val="00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404813"/>
            <a:ext cx="3313113" cy="61198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辐射导致原恒星的内部变得越来越热，直至</a:t>
            </a:r>
            <a:r>
              <a:rPr lang="zh-CN" altLang="en-US" dirty="0" smtClean="0">
                <a:solidFill>
                  <a:srgbClr val="FFFF00"/>
                </a:solidFill>
              </a:rPr>
              <a:t>氢燃烧的核反应发生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FF00"/>
                </a:solidFill>
              </a:rPr>
              <a:t>原恒星转变为主序恒星</a:t>
            </a:r>
          </a:p>
          <a:p>
            <a:pPr>
              <a:lnSpc>
                <a:spcPct val="90000"/>
              </a:lnSpc>
            </a:pPr>
            <a:r>
              <a:rPr lang="zh-CN" altLang="en-US" dirty="0" smtClean="0"/>
              <a:t>要成为一个主序恒星，其</a:t>
            </a:r>
            <a:r>
              <a:rPr lang="zh-CN" altLang="en-US" dirty="0" smtClean="0">
                <a:solidFill>
                  <a:srgbClr val="FFFF00"/>
                </a:solidFill>
              </a:rPr>
              <a:t>质量不能小于</a:t>
            </a:r>
            <a:r>
              <a:rPr lang="en-US" altLang="zh-CN" dirty="0" smtClean="0">
                <a:solidFill>
                  <a:srgbClr val="FFFF00"/>
                </a:solidFill>
              </a:rPr>
              <a:t>~0.08</a:t>
            </a:r>
            <a:r>
              <a:rPr lang="zh-CN" altLang="en-US" dirty="0" smtClean="0">
                <a:solidFill>
                  <a:srgbClr val="FFFF00"/>
                </a:solidFill>
              </a:rPr>
              <a:t>倍太阳质量</a:t>
            </a:r>
            <a:r>
              <a:rPr lang="en-US" altLang="zh-CN" dirty="0" smtClean="0">
                <a:solidFill>
                  <a:srgbClr val="FFFF00"/>
                </a:solidFill>
              </a:rPr>
              <a:t> (</a:t>
            </a:r>
            <a:r>
              <a:rPr lang="zh-CN" altLang="en-US" dirty="0" smtClean="0"/>
              <a:t>氢聚变需</a:t>
            </a:r>
            <a:r>
              <a:rPr lang="en-US" altLang="zh-CN" dirty="0" smtClean="0"/>
              <a:t>T ~ 10</a:t>
            </a:r>
            <a:r>
              <a:rPr lang="en-US" altLang="zh-CN" baseline="30000" dirty="0" smtClean="0"/>
              <a:t>7</a:t>
            </a:r>
            <a:r>
              <a:rPr lang="en-US" altLang="zh-CN" dirty="0" smtClean="0"/>
              <a:t> K)</a:t>
            </a:r>
            <a:endParaRPr lang="zh-CN" altLang="en-US" dirty="0" smtClean="0"/>
          </a:p>
        </p:txBody>
      </p:sp>
      <p:pic>
        <p:nvPicPr>
          <p:cNvPr id="911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26256"/>
            <a:ext cx="5561012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>
                <a:latin typeface="Arial" panose="020B0604020202020204" pitchFamily="34" charset="0"/>
              </a:rPr>
              <a:t>褐矮星（亚恒星，</a:t>
            </a:r>
            <a:r>
              <a:rPr lang="en-US" altLang="zh-CN" sz="4400" b="0" dirty="0" smtClean="0">
                <a:latin typeface="Arial" panose="020B0604020202020204" pitchFamily="34" charset="0"/>
              </a:rPr>
              <a:t>~10-80    </a:t>
            </a:r>
            <a:r>
              <a:rPr lang="zh-CN" altLang="en-US" sz="4400" b="0" dirty="0" smtClean="0">
                <a:latin typeface="Arial" panose="020B0604020202020204" pitchFamily="34" charset="0"/>
              </a:rPr>
              <a:t>）</a:t>
            </a:r>
            <a:endParaRPr lang="zh-CN" altLang="en-US" sz="4400" b="0" dirty="0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763000" cy="53276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如果原恒星质量</a:t>
            </a:r>
            <a:r>
              <a:rPr lang="en-US" altLang="zh-CN" dirty="0" smtClean="0"/>
              <a:t> &lt; 0.08 </a:t>
            </a:r>
            <a:r>
              <a:rPr lang="en-US" altLang="zh-CN" dirty="0" err="1" smtClean="0"/>
              <a:t>Msun</a:t>
            </a:r>
            <a:r>
              <a:rPr lang="en-US" altLang="zh-CN" dirty="0" smtClean="0"/>
              <a:t>,  </a:t>
            </a:r>
            <a:r>
              <a:rPr lang="zh-CN" altLang="en-US" dirty="0" smtClean="0"/>
              <a:t>其核心将永远不会达到氢聚变的温度，这样的恒星称为</a:t>
            </a:r>
            <a:r>
              <a:rPr lang="zh-CN" altLang="en-US" dirty="0" smtClean="0">
                <a:solidFill>
                  <a:srgbClr val="FFFF00"/>
                </a:solidFill>
              </a:rPr>
              <a:t>褐矮星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zh-CN" altLang="en-US" dirty="0" smtClean="0"/>
              <a:t>既不是恒星也不是行星，中间型</a:t>
            </a:r>
          </a:p>
          <a:p>
            <a:pPr eaLnBrk="1" hangingPunct="1"/>
            <a:r>
              <a:rPr lang="zh-CN" altLang="en-US" dirty="0" smtClean="0"/>
              <a:t>与巨行星的分界：</a:t>
            </a:r>
            <a:r>
              <a:rPr lang="en-US" altLang="zh-CN" dirty="0" smtClean="0"/>
              <a:t>13</a:t>
            </a:r>
            <a:r>
              <a:rPr lang="zh-CN" altLang="en-US" dirty="0" smtClean="0"/>
              <a:t>倍木星质量？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像恒星一样形成，已发现有行星绕转 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但在诸多方面更像气态的木星</a:t>
            </a:r>
          </a:p>
          <a:p>
            <a:pPr eaLnBrk="1" hangingPunct="1"/>
            <a:r>
              <a:rPr lang="zh-CN" altLang="en-US" dirty="0" smtClean="0"/>
              <a:t>主要靠自身（坍缩）引力能发弱光，褐矮星只是变得越来越小，越来越暗弱</a:t>
            </a:r>
          </a:p>
        </p:txBody>
      </p:sp>
      <p:pic>
        <p:nvPicPr>
          <p:cNvPr id="931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33375"/>
            <a:ext cx="49212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>
                <a:latin typeface="Arial" panose="020B0604020202020204" pitchFamily="34" charset="0"/>
              </a:rPr>
              <a:t>褐矮星的光谱型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63000" cy="1871662"/>
          </a:xfrm>
        </p:spPr>
        <p:txBody>
          <a:bodyPr/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型矮星 </a:t>
            </a:r>
            <a:r>
              <a:rPr lang="en-US" altLang="zh-CN" dirty="0" smtClean="0"/>
              <a:t>(T ~1700 K, M ~65 MJ)</a:t>
            </a:r>
          </a:p>
          <a:p>
            <a:r>
              <a:rPr lang="en-US" altLang="zh-CN" dirty="0" smtClean="0"/>
              <a:t>T</a:t>
            </a:r>
            <a:r>
              <a:rPr lang="zh-CN" altLang="en-US" dirty="0" smtClean="0"/>
              <a:t>型矮星</a:t>
            </a:r>
            <a:r>
              <a:rPr lang="en-US" altLang="zh-CN" dirty="0" smtClean="0"/>
              <a:t> (T ~1200 K, M ~30 MJ)</a:t>
            </a:r>
          </a:p>
          <a:p>
            <a:r>
              <a:rPr lang="en-US" altLang="zh-CN" dirty="0" smtClean="0"/>
              <a:t>Y</a:t>
            </a:r>
            <a:r>
              <a:rPr lang="zh-CN" altLang="en-US" dirty="0" smtClean="0"/>
              <a:t>型矮星 </a:t>
            </a:r>
            <a:r>
              <a:rPr lang="en-US" altLang="zh-CN" dirty="0" smtClean="0"/>
              <a:t>(T ~500 K)</a:t>
            </a:r>
            <a:endParaRPr lang="zh-CN" altLang="en-US" dirty="0" smtClean="0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00438"/>
            <a:ext cx="5703888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868144" y="407707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00FF00"/>
                </a:solidFill>
              </a:rPr>
              <a:t>木星？</a:t>
            </a:r>
            <a:endParaRPr lang="zh-CN" altLang="en-US" sz="3600" dirty="0">
              <a:solidFill>
                <a:srgbClr val="00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漂浮的行星（行</a:t>
            </a:r>
            <a:r>
              <a:rPr lang="en-US" altLang="zh-CN" sz="4400" b="0" dirty="0" smtClean="0"/>
              <a:t>[</a:t>
            </a:r>
            <a:r>
              <a:rPr lang="zh-CN" altLang="en-US" sz="4400" b="0" dirty="0" smtClean="0"/>
              <a:t>星</a:t>
            </a:r>
            <a:r>
              <a:rPr lang="en-US" altLang="zh-CN" sz="4400" b="0" dirty="0" smtClean="0"/>
              <a:t>]</a:t>
            </a:r>
            <a:r>
              <a:rPr lang="zh-CN" altLang="en-US" sz="4400" b="0" dirty="0" smtClean="0"/>
              <a:t>质天体）</a:t>
            </a:r>
            <a:endParaRPr lang="en-US" altLang="zh-CN" sz="4400" b="0" dirty="0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2000</a:t>
            </a:r>
            <a:r>
              <a:rPr lang="zh-CN" altLang="en-US" dirty="0" smtClean="0"/>
              <a:t>年，发现不属于任何恒星系统的“</a:t>
            </a:r>
            <a:r>
              <a:rPr lang="zh-CN" altLang="en-US" dirty="0" smtClean="0">
                <a:solidFill>
                  <a:srgbClr val="FFFF00"/>
                </a:solidFill>
              </a:rPr>
              <a:t>自由漂浮行星</a:t>
            </a:r>
            <a:r>
              <a:rPr lang="en-US" altLang="zh-CN" dirty="0" smtClean="0"/>
              <a:t>”</a:t>
            </a:r>
          </a:p>
          <a:p>
            <a:pPr lvl="1" eaLnBrk="1" hangingPunct="1"/>
            <a:r>
              <a:rPr lang="zh-CN" altLang="en-US" dirty="0" smtClean="0"/>
              <a:t>已发现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多个（首先在猎户</a:t>
            </a:r>
            <a:r>
              <a:rPr lang="el-GR" altLang="zh-CN" dirty="0" smtClean="0">
                <a:latin typeface="黑体" panose="02010609060101010101" pitchFamily="49" charset="-122"/>
              </a:rPr>
              <a:t>σ</a:t>
            </a:r>
            <a:r>
              <a:rPr lang="zh-CN" altLang="en-US" dirty="0" smtClean="0"/>
              <a:t>聚星）</a:t>
            </a:r>
          </a:p>
          <a:p>
            <a:pPr eaLnBrk="1" hangingPunct="1"/>
            <a:r>
              <a:rPr lang="en-US" altLang="zh-CN" dirty="0" smtClean="0"/>
              <a:t>2006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月，</a:t>
            </a:r>
            <a:r>
              <a:rPr lang="zh-CN" altLang="en-US" dirty="0" smtClean="0">
                <a:solidFill>
                  <a:srgbClr val="FFFF00"/>
                </a:solidFill>
              </a:rPr>
              <a:t>双行星</a:t>
            </a:r>
            <a:r>
              <a:rPr lang="zh-CN" altLang="en-US" dirty="0" smtClean="0"/>
              <a:t>（蛇夫座，质量为木星的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倍）在各自气体和尘埃所构成的吸积环的环绕下互相绕着对方旋转</a:t>
            </a:r>
          </a:p>
          <a:p>
            <a:pPr lvl="1" eaLnBrk="1" hangingPunct="1"/>
            <a:r>
              <a:rPr lang="zh-CN" altLang="en-US" dirty="0" smtClean="0"/>
              <a:t>间距为太阳至冥王星距离的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倍多</a:t>
            </a:r>
          </a:p>
          <a:p>
            <a:pPr lvl="1" eaLnBrk="1" hangingPunct="1"/>
            <a:r>
              <a:rPr lang="zh-CN" altLang="en-US" dirty="0" smtClean="0"/>
              <a:t>距离双行星最近的恒星是双行星间距的</a:t>
            </a:r>
            <a:r>
              <a:rPr lang="en-US" altLang="zh-CN" dirty="0" smtClean="0"/>
              <a:t>30</a:t>
            </a:r>
            <a:r>
              <a:rPr lang="zh-CN" altLang="en-US" dirty="0" smtClean="0"/>
              <a:t>倍</a:t>
            </a:r>
          </a:p>
          <a:p>
            <a:pPr lvl="1" eaLnBrk="1" hangingPunct="1"/>
            <a:r>
              <a:rPr lang="zh-CN" altLang="en-US" dirty="0" smtClean="0">
                <a:solidFill>
                  <a:srgbClr val="FFFF00"/>
                </a:solidFill>
              </a:rPr>
              <a:t>和双恒星形成过程一样？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原恒星收缩时其表面温度基本不变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752"/>
            <a:ext cx="8763000" cy="504212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原恒星收缩时，内部变热，但其表面温度</a:t>
            </a:r>
            <a:r>
              <a:rPr lang="zh-CN" altLang="zh-CN" dirty="0" smtClean="0"/>
              <a:t>（颜色</a:t>
            </a:r>
            <a:r>
              <a:rPr lang="zh-CN" altLang="en-US" dirty="0" smtClean="0"/>
              <a:t>）基本维持不变</a:t>
            </a:r>
            <a:endParaRPr lang="en-US" altLang="zh-CN" dirty="0" smtClean="0"/>
          </a:p>
          <a:p>
            <a:pPr eaLnBrk="1" hangingPunct="1"/>
            <a:endParaRPr lang="en-US" altLang="zh-CN" dirty="0" smtClean="0">
              <a:solidFill>
                <a:srgbClr val="00FF00"/>
              </a:solidFill>
            </a:endParaRPr>
          </a:p>
          <a:p>
            <a:pPr eaLnBrk="1" hangingPunct="1"/>
            <a:r>
              <a:rPr lang="en-US" altLang="zh-CN" dirty="0" smtClean="0"/>
              <a:t>1960s, </a:t>
            </a:r>
            <a:r>
              <a:rPr lang="zh-CN" altLang="en-US" dirty="0" smtClean="0"/>
              <a:t>林忠四郎指出：原恒星（恒星）大气中包含天然的恒温器，即 </a:t>
            </a:r>
            <a:r>
              <a:rPr lang="en-US" altLang="zh-CN" dirty="0" smtClean="0">
                <a:solidFill>
                  <a:srgbClr val="FFFF00"/>
                </a:solidFill>
              </a:rPr>
              <a:t>H</a:t>
            </a:r>
            <a:r>
              <a:rPr lang="en-US" altLang="zh-CN" baseline="30000" dirty="0" smtClean="0">
                <a:solidFill>
                  <a:srgbClr val="FFFF00"/>
                </a:solidFill>
              </a:rPr>
              <a:t>–</a:t>
            </a:r>
            <a:r>
              <a:rPr lang="zh-CN" altLang="en-US" dirty="0" smtClean="0">
                <a:solidFill>
                  <a:srgbClr val="FFFF00"/>
                </a:solidFill>
              </a:rPr>
              <a:t>（负氢）离子</a:t>
            </a:r>
            <a:r>
              <a:rPr lang="zh-CN" altLang="en-US" dirty="0" smtClean="0"/>
              <a:t>，其数量对原恒星表面温度极度敏感</a:t>
            </a:r>
          </a:p>
          <a:p>
            <a:pPr eaLnBrk="1" hangingPunct="1"/>
            <a:r>
              <a:rPr lang="zh-CN" altLang="en-US" dirty="0" smtClean="0"/>
              <a:t>原恒星表面</a:t>
            </a:r>
            <a:r>
              <a:rPr lang="zh-CN" altLang="en-US" dirty="0" smtClean="0">
                <a:solidFill>
                  <a:srgbClr val="00FF00"/>
                </a:solidFill>
              </a:rPr>
              <a:t>太冷</a:t>
            </a:r>
            <a:r>
              <a:rPr lang="en-US" altLang="zh-CN" dirty="0" smtClean="0"/>
              <a:t>/</a:t>
            </a:r>
            <a:r>
              <a:rPr lang="zh-CN" altLang="en-US" dirty="0" smtClean="0">
                <a:solidFill>
                  <a:srgbClr val="FFFF00"/>
                </a:solidFill>
              </a:rPr>
              <a:t>太热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00FF00"/>
                </a:solidFill>
              </a:rPr>
              <a:t>形成</a:t>
            </a:r>
            <a:r>
              <a:rPr lang="en-US" altLang="zh-CN" dirty="0" smtClean="0"/>
              <a:t>/</a:t>
            </a:r>
            <a:r>
              <a:rPr lang="zh-CN" altLang="en-US" dirty="0" smtClean="0">
                <a:solidFill>
                  <a:srgbClr val="FFFF00"/>
                </a:solidFill>
              </a:rPr>
              <a:t>破坏</a:t>
            </a:r>
            <a:r>
              <a:rPr lang="zh-CN" altLang="en-US" dirty="0" smtClean="0"/>
              <a:t> </a:t>
            </a:r>
            <a:r>
              <a:rPr lang="en-US" altLang="zh-CN" dirty="0" smtClean="0"/>
              <a:t>H</a:t>
            </a:r>
            <a:r>
              <a:rPr lang="en-US" altLang="zh-CN" baseline="30000" dirty="0" smtClean="0"/>
              <a:t>–</a:t>
            </a:r>
            <a:r>
              <a:rPr lang="zh-CN" altLang="en-US" dirty="0" smtClean="0"/>
              <a:t>离子（</a:t>
            </a:r>
            <a:r>
              <a:rPr lang="zh-CN" altLang="en-US" dirty="0" smtClean="0">
                <a:solidFill>
                  <a:srgbClr val="00FF00"/>
                </a:solidFill>
              </a:rPr>
              <a:t>释放</a:t>
            </a:r>
            <a:r>
              <a:rPr lang="en-US" altLang="zh-CN" dirty="0" smtClean="0"/>
              <a:t>/</a:t>
            </a:r>
            <a:r>
              <a:rPr lang="zh-CN" altLang="en-US" dirty="0" smtClean="0">
                <a:solidFill>
                  <a:srgbClr val="FFFF00"/>
                </a:solidFill>
              </a:rPr>
              <a:t>吸收</a:t>
            </a:r>
            <a:r>
              <a:rPr lang="zh-CN" altLang="en-US" dirty="0" smtClean="0"/>
              <a:t> 能量），直到其表面再次辐射适量能量，维持其表面温度大致不变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原恒星收缩时，光度逐渐下降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763000" cy="50419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原恒星表面温度：</a:t>
            </a:r>
            <a:r>
              <a:rPr lang="en-US" altLang="zh-CN" dirty="0" smtClean="0"/>
              <a:t>3,000-5,000 K </a:t>
            </a:r>
            <a:r>
              <a:rPr lang="zh-CN" altLang="en-US" dirty="0" smtClean="0"/>
              <a:t>（取决于质量和年龄）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斯</a:t>
            </a:r>
            <a:r>
              <a:rPr lang="en-US" altLang="zh-CN" dirty="0" smtClean="0"/>
              <a:t>-</a:t>
            </a:r>
            <a:r>
              <a:rPr lang="zh-CN" altLang="en-US" dirty="0" smtClean="0"/>
              <a:t>玻定律</a:t>
            </a:r>
            <a:r>
              <a:rPr lang="en-US" altLang="zh-CN" dirty="0" smtClean="0"/>
              <a:t>：</a:t>
            </a:r>
            <a:r>
              <a:rPr lang="zh-CN" altLang="en-US" dirty="0" smtClean="0"/>
              <a:t>表面温度不变，单位面积单位时间辐射也基本不变</a:t>
            </a:r>
          </a:p>
          <a:p>
            <a:pPr eaLnBrk="1" hangingPunct="1"/>
            <a:r>
              <a:rPr lang="zh-CN" altLang="en-US" dirty="0" smtClean="0"/>
              <a:t>原恒星收缩，表面积减小，其</a:t>
            </a:r>
            <a:r>
              <a:rPr lang="zh-CN" altLang="en-US" dirty="0" smtClean="0">
                <a:sym typeface="Wingdings" panose="05000000000000000000" pitchFamily="2" charset="2"/>
              </a:rPr>
              <a:t>光度下降</a:t>
            </a:r>
          </a:p>
          <a:p>
            <a:pPr eaLnBrk="1" hangingPunct="1"/>
            <a:endParaRPr lang="zh-CN" altLang="en-US" dirty="0" smtClean="0"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原恒星在向主序恒星演化的过程中，表面温度或颜色基本不变，但逐渐变暗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sz="4000" b="0" dirty="0" smtClean="0"/>
              <a:t>主序前恒星的演化程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8760"/>
            <a:ext cx="3600450" cy="4826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演化程</a:t>
            </a:r>
            <a:r>
              <a:rPr lang="zh-CN" altLang="en-US" dirty="0" smtClean="0"/>
              <a:t>是恒星演化在赫</a:t>
            </a:r>
            <a:r>
              <a:rPr lang="en-US" altLang="zh-CN" dirty="0" smtClean="0"/>
              <a:t>-</a:t>
            </a:r>
            <a:r>
              <a:rPr lang="zh-CN" altLang="en-US" dirty="0" smtClean="0"/>
              <a:t>罗图上所经过的路线（</a:t>
            </a:r>
            <a:r>
              <a:rPr lang="en-US" altLang="zh-CN" dirty="0" smtClean="0"/>
              <a:t>L-T</a:t>
            </a:r>
            <a:r>
              <a:rPr lang="zh-CN" altLang="en-US" dirty="0" smtClean="0"/>
              <a:t>关系随时间的变化）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不同质量原恒星沿不同的路线抵达主序恒星位置</a:t>
            </a:r>
          </a:p>
        </p:txBody>
      </p:sp>
      <p:pic>
        <p:nvPicPr>
          <p:cNvPr id="1116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981075"/>
            <a:ext cx="5105400" cy="566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7596336" y="2564904"/>
            <a:ext cx="648072" cy="2448272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243" y="531813"/>
            <a:ext cx="5181600" cy="237648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林忠四郎线</a:t>
            </a:r>
            <a:r>
              <a:rPr lang="zh-CN" altLang="en-US" dirty="0" smtClean="0"/>
              <a:t>是指低质量原恒星进化为主序恒星的过程所对应的在赫</a:t>
            </a:r>
            <a:r>
              <a:rPr lang="en-US" altLang="zh-CN" dirty="0" smtClean="0"/>
              <a:t>-</a:t>
            </a:r>
            <a:r>
              <a:rPr lang="zh-CN" altLang="en-US" dirty="0" smtClean="0"/>
              <a:t>罗图上经过的路线</a:t>
            </a:r>
            <a:endParaRPr lang="en-US" altLang="zh-CN" dirty="0" smtClean="0"/>
          </a:p>
        </p:txBody>
      </p:sp>
      <p:pic>
        <p:nvPicPr>
          <p:cNvPr id="11366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76250"/>
            <a:ext cx="3454400" cy="590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2963864"/>
            <a:ext cx="1981200" cy="2486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989" y="5589240"/>
            <a:ext cx="4466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林忠四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郎（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  <a:ea typeface="+mn-ea"/>
              </a:rPr>
              <a:t>1920-2010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星际空间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84313"/>
            <a:ext cx="8763000" cy="47545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银河系的数千亿颗恒星仅占据很小的空间</a:t>
            </a:r>
          </a:p>
          <a:p>
            <a:pPr eaLnBrk="1" hangingPunct="1"/>
            <a:r>
              <a:rPr lang="zh-CN" altLang="en-US" dirty="0" smtClean="0"/>
              <a:t>银河系的</a:t>
            </a:r>
            <a:r>
              <a:rPr lang="zh-CN" altLang="en-US" dirty="0" smtClean="0">
                <a:solidFill>
                  <a:srgbClr val="FFFF00"/>
                </a:solidFill>
              </a:rPr>
              <a:t>星际空间</a:t>
            </a:r>
            <a:r>
              <a:rPr lang="zh-CN" altLang="en-US" dirty="0" smtClean="0"/>
              <a:t>充满星际介质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星际介质</a:t>
            </a:r>
            <a:r>
              <a:rPr lang="zh-CN" altLang="en-US" dirty="0" smtClean="0"/>
              <a:t>是恒星（与行星）形成、演化和消亡的场所。恒星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诞生于星际介质</a:t>
            </a:r>
          </a:p>
          <a:p>
            <a:pPr lvl="1" eaLnBrk="1" hangingPunct="1"/>
            <a:r>
              <a:rPr lang="zh-CN" altLang="en-US" dirty="0" smtClean="0"/>
              <a:t>生活在星际介质中</a:t>
            </a:r>
          </a:p>
          <a:p>
            <a:pPr lvl="1" eaLnBrk="1" hangingPunct="1"/>
            <a:r>
              <a:rPr lang="zh-CN" altLang="en-US" dirty="0" smtClean="0"/>
              <a:t>（消亡后）把部分元素和能量回馈给星际介质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b="0" dirty="0" smtClean="0">
                <a:latin typeface="Arial" panose="020B0604020202020204" pitchFamily="34" charset="0"/>
              </a:rPr>
              <a:t>4</a:t>
            </a:r>
            <a:r>
              <a:rPr lang="zh-CN" altLang="en-US" b="0" dirty="0" smtClean="0">
                <a:latin typeface="Arial" panose="020B0604020202020204" pitchFamily="34" charset="0"/>
              </a:rPr>
              <a:t>、恒星形成相关问题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0728"/>
            <a:ext cx="4392612" cy="5734397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</a:rPr>
              <a:t>恒星质量范围：</a:t>
            </a:r>
            <a:r>
              <a:rPr lang="en-US" altLang="zh-CN" dirty="0" smtClean="0"/>
              <a:t>~ 0.1 – 100 </a:t>
            </a:r>
            <a:r>
              <a:rPr lang="en-US" altLang="zh-CN" dirty="0" err="1" smtClean="0"/>
              <a:t>M</a:t>
            </a:r>
            <a:r>
              <a:rPr lang="en-US" altLang="zh-CN" baseline="-25000" dirty="0" err="1" smtClean="0"/>
              <a:t>sun</a:t>
            </a:r>
            <a:endParaRPr lang="zh-CN" altLang="en-US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分子云的物质用完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zh-CN" altLang="en-US" dirty="0" smtClean="0"/>
              <a:t>但观测表明恒星仅消耗百分之几的分子云核质量</a:t>
            </a:r>
          </a:p>
          <a:p>
            <a:r>
              <a:rPr lang="zh-CN" altLang="en-US" dirty="0" smtClean="0"/>
              <a:t>原恒星的（</a:t>
            </a:r>
            <a:r>
              <a:rPr lang="zh-CN" altLang="en-US" dirty="0" smtClean="0">
                <a:solidFill>
                  <a:srgbClr val="FFFF00"/>
                </a:solidFill>
              </a:rPr>
              <a:t>偶极）外向流</a:t>
            </a:r>
            <a:r>
              <a:rPr lang="zh-CN" altLang="en-US" dirty="0" smtClean="0"/>
              <a:t>驱散云核与吸积盘，终止物质流入原恒星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辐射压的限制 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26" y="980728"/>
            <a:ext cx="4556900" cy="573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868863"/>
            <a:ext cx="1789112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7235825" y="6308725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00FF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光学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306513"/>
            <a:ext cx="4105275" cy="3529013"/>
          </a:xfrm>
        </p:spPr>
        <p:txBody>
          <a:bodyPr/>
          <a:lstStyle/>
          <a:p>
            <a:r>
              <a:rPr lang="zh-CN" altLang="en-US" dirty="0" smtClean="0"/>
              <a:t>年轻恒星的</a:t>
            </a:r>
            <a:r>
              <a:rPr lang="zh-CN" altLang="en-US" dirty="0" smtClean="0">
                <a:solidFill>
                  <a:srgbClr val="FFFF00"/>
                </a:solidFill>
              </a:rPr>
              <a:t>喷流</a:t>
            </a:r>
            <a:r>
              <a:rPr lang="zh-CN" altLang="en-US" dirty="0" smtClean="0"/>
              <a:t>是指准直性好、速度达数百千米</a:t>
            </a:r>
            <a:r>
              <a:rPr lang="en-US" altLang="zh-CN" dirty="0" smtClean="0"/>
              <a:t>/</a:t>
            </a:r>
            <a:r>
              <a:rPr lang="zh-CN" altLang="en-US" dirty="0" smtClean="0"/>
              <a:t>秒、传播远到加热、压缩与推开星际介质的外向流</a:t>
            </a:r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620713"/>
            <a:ext cx="4713288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7668344" y="5733256"/>
            <a:ext cx="11168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红外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 descr="HH1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492375"/>
            <a:ext cx="4835525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49275"/>
            <a:ext cx="8712200" cy="165576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喷流撞击到星际介质，加热星际气体（</a:t>
            </a:r>
            <a:r>
              <a:rPr lang="zh-CN" altLang="en-US" dirty="0" smtClean="0">
                <a:solidFill>
                  <a:srgbClr val="FFFF00"/>
                </a:solidFill>
              </a:rPr>
              <a:t>弓形激波</a:t>
            </a:r>
            <a:r>
              <a:rPr lang="zh-CN" altLang="en-US" dirty="0" smtClean="0"/>
              <a:t>），产生发光的</a:t>
            </a:r>
            <a:r>
              <a:rPr lang="zh-CN" altLang="en-US" dirty="0" smtClean="0">
                <a:solidFill>
                  <a:srgbClr val="FFFF00"/>
                </a:solidFill>
              </a:rPr>
              <a:t>气体结</a:t>
            </a:r>
            <a:r>
              <a:rPr lang="zh-CN" altLang="en-US" dirty="0" smtClean="0"/>
              <a:t>，称为</a:t>
            </a:r>
            <a:r>
              <a:rPr lang="zh-CN" altLang="en-US" dirty="0" smtClean="0">
                <a:solidFill>
                  <a:srgbClr val="FFFF00"/>
                </a:solidFill>
              </a:rPr>
              <a:t>赫比格</a:t>
            </a:r>
            <a:r>
              <a:rPr lang="en-US" altLang="zh-CN" dirty="0" smtClean="0">
                <a:solidFill>
                  <a:srgbClr val="FFFF00"/>
                </a:solidFill>
              </a:rPr>
              <a:t>-</a:t>
            </a:r>
            <a:r>
              <a:rPr lang="zh-CN" altLang="en-US" dirty="0" smtClean="0">
                <a:solidFill>
                  <a:srgbClr val="FFFF00"/>
                </a:solidFill>
              </a:rPr>
              <a:t>哈罗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Herbig-Haro</a:t>
            </a:r>
            <a:r>
              <a:rPr lang="en-US" altLang="zh-CN" dirty="0" smtClean="0"/>
              <a:t>] </a:t>
            </a:r>
            <a:r>
              <a:rPr lang="zh-CN" altLang="en-US" dirty="0" smtClean="0"/>
              <a:t>或</a:t>
            </a:r>
            <a:r>
              <a:rPr lang="zh-CN" altLang="en-US" dirty="0" smtClean="0">
                <a:solidFill>
                  <a:srgbClr val="FFFF00"/>
                </a:solidFill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</a:rPr>
              <a:t>HH</a:t>
            </a:r>
            <a:r>
              <a:rPr lang="zh-CN" altLang="en-US" dirty="0" smtClean="0">
                <a:solidFill>
                  <a:srgbClr val="FFFF00"/>
                </a:solidFill>
              </a:rPr>
              <a:t>天体</a:t>
            </a:r>
          </a:p>
        </p:txBody>
      </p:sp>
      <p:sp>
        <p:nvSpPr>
          <p:cNvPr id="119812" name="Line 5"/>
          <p:cNvSpPr>
            <a:spLocks noChangeShapeType="1"/>
          </p:cNvSpPr>
          <p:nvPr/>
        </p:nvSpPr>
        <p:spPr bwMode="auto">
          <a:xfrm flipH="1">
            <a:off x="2627313" y="3213100"/>
            <a:ext cx="2133600" cy="1676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3" name="Text Box 7"/>
          <p:cNvSpPr txBox="1">
            <a:spLocks noChangeArrowheads="1"/>
          </p:cNvSpPr>
          <p:nvPr/>
        </p:nvSpPr>
        <p:spPr bwMode="auto">
          <a:xfrm>
            <a:off x="6804025" y="4437063"/>
            <a:ext cx="18716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弓形激波</a:t>
            </a:r>
            <a:endParaRPr lang="en-US" altLang="zh-CN" dirty="0"/>
          </a:p>
        </p:txBody>
      </p:sp>
      <p:sp>
        <p:nvSpPr>
          <p:cNvPr id="119814" name="Line 9"/>
          <p:cNvSpPr>
            <a:spLocks noChangeShapeType="1"/>
          </p:cNvSpPr>
          <p:nvPr/>
        </p:nvSpPr>
        <p:spPr bwMode="auto">
          <a:xfrm flipH="1">
            <a:off x="6443663" y="2852738"/>
            <a:ext cx="152400" cy="15240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>
                <a:sym typeface="Wingdings" panose="05000000000000000000" pitchFamily="2" charset="2"/>
              </a:rPr>
              <a:t>金牛座</a:t>
            </a:r>
            <a:r>
              <a:rPr lang="en-US" altLang="zh-CN" b="0" dirty="0" smtClean="0">
                <a:sym typeface="Wingdings" panose="05000000000000000000" pitchFamily="2" charset="2"/>
              </a:rPr>
              <a:t>T</a:t>
            </a:r>
            <a:r>
              <a:rPr lang="zh-CN" altLang="en-US" b="0" dirty="0" smtClean="0">
                <a:sym typeface="Wingdings" panose="05000000000000000000" pitchFamily="2" charset="2"/>
              </a:rPr>
              <a:t>型星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775"/>
            <a:ext cx="8686800" cy="4826099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强大的原恒星星风、外向流、喷流等驱散环绕并遮挡原恒星的“面纱”（分子云核和吸积盘）</a:t>
            </a:r>
          </a:p>
          <a:p>
            <a:pPr eaLnBrk="1" hangingPunct="1"/>
            <a:endParaRPr lang="en-US" altLang="zh-CN" dirty="0" smtClean="0">
              <a:latin typeface="黑体" panose="02010609060101010101" pitchFamily="49" charset="-122"/>
              <a:sym typeface="Wingdings" panose="05000000000000000000" pitchFamily="2" charset="2"/>
            </a:endParaRPr>
          </a:p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  <a:sym typeface="Wingdings" panose="05000000000000000000" pitchFamily="2" charset="2"/>
              </a:rPr>
              <a:t>首次在光学波段露出真面目的（正在收缩的）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原恒星</a:t>
            </a:r>
            <a:r>
              <a:rPr lang="zh-CN" altLang="en-US" dirty="0" smtClean="0">
                <a:latin typeface="黑体" panose="02010609060101010101" pitchFamily="49" charset="-122"/>
                <a:sym typeface="Wingdings" panose="05000000000000000000" pitchFamily="2" charset="2"/>
              </a:rPr>
              <a:t>被称为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金牛座</a:t>
            </a:r>
            <a:r>
              <a:rPr lang="en-US" altLang="zh-CN" dirty="0" smtClean="0">
                <a:solidFill>
                  <a:srgbClr val="FFFF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T</a:t>
            </a:r>
            <a:r>
              <a:rPr lang="zh-CN" altLang="en-US" dirty="0" smtClean="0">
                <a:solidFill>
                  <a:srgbClr val="FFFF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型星</a:t>
            </a:r>
            <a:endParaRPr lang="en-US" altLang="zh-CN" dirty="0" smtClean="0">
              <a:solidFill>
                <a:srgbClr val="FFFF00"/>
              </a:solidFill>
              <a:latin typeface="黑体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星团是研究恒星形成与演化的关键</a:t>
            </a:r>
            <a:endParaRPr lang="en-US" altLang="zh-CN" sz="4000" b="0" dirty="0" smtClean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63000" cy="172878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星团为恒星成批形成提供了直接的证据：所有不同质量恒星形成于相同的地方、相同的物质和大约相同的时间</a:t>
            </a:r>
          </a:p>
        </p:txBody>
      </p:sp>
      <p:sp>
        <p:nvSpPr>
          <p:cNvPr id="130052" name="Text Box 5"/>
          <p:cNvSpPr txBox="1">
            <a:spLocks noChangeArrowheads="1"/>
          </p:cNvSpPr>
          <p:nvPr/>
        </p:nvSpPr>
        <p:spPr bwMode="auto">
          <a:xfrm>
            <a:off x="684212" y="3933825"/>
            <a:ext cx="3171825" cy="10795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金牛座</a:t>
            </a:r>
            <a:r>
              <a:rPr lang="zh-CN" altLang="en-US" dirty="0" smtClean="0"/>
              <a:t>昴宿星团（七</a:t>
            </a:r>
            <a:r>
              <a:rPr lang="zh-CN" altLang="en-US" dirty="0"/>
              <a:t>姊妹</a:t>
            </a:r>
            <a:r>
              <a:rPr lang="zh-CN" altLang="en-US" dirty="0" smtClean="0"/>
              <a:t>星团）</a:t>
            </a:r>
            <a:endParaRPr lang="zh-CN" altLang="en-US" dirty="0"/>
          </a:p>
        </p:txBody>
      </p:sp>
      <p:pic>
        <p:nvPicPr>
          <p:cNvPr id="1300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708275"/>
            <a:ext cx="4506913" cy="387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054" name="Text Box 8"/>
          <p:cNvSpPr txBox="1">
            <a:spLocks noChangeArrowheads="1"/>
          </p:cNvSpPr>
          <p:nvPr/>
        </p:nvSpPr>
        <p:spPr bwMode="auto">
          <a:xfrm>
            <a:off x="7451725" y="5949950"/>
            <a:ext cx="13335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3600" dirty="0">
                <a:solidFill>
                  <a:srgbClr val="FFFF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光学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恒星形成所需时间</a:t>
            </a:r>
            <a:endParaRPr lang="en-US" altLang="zh-CN" b="0" dirty="0" smtClean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dirty="0" smtClean="0"/>
              <a:t>原恒星演化为主序恒星所需时间由质量决定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>
                <a:solidFill>
                  <a:srgbClr val="FFFF00"/>
                </a:solidFill>
              </a:rPr>
              <a:t>倍</a:t>
            </a:r>
            <a:r>
              <a:rPr lang="zh-CN" altLang="en-US" dirty="0" smtClean="0">
                <a:solidFill>
                  <a:srgbClr val="FFFF00"/>
                </a:solidFill>
              </a:rPr>
              <a:t>太阳质量</a:t>
            </a:r>
            <a:r>
              <a:rPr lang="en-US" altLang="zh-CN" dirty="0" smtClean="0">
                <a:solidFill>
                  <a:srgbClr val="FFFF00"/>
                </a:solidFill>
              </a:rPr>
              <a:t>: 1</a:t>
            </a:r>
            <a:r>
              <a:rPr lang="zh-CN" altLang="en-US" dirty="0" smtClean="0">
                <a:solidFill>
                  <a:srgbClr val="FFFF00"/>
                </a:solidFill>
              </a:rPr>
              <a:t>千万年。</a:t>
            </a:r>
            <a:r>
              <a:rPr lang="en-US" altLang="zh-CN" dirty="0" smtClean="0">
                <a:solidFill>
                  <a:srgbClr val="FFFF00"/>
                </a:solidFill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</a:rPr>
              <a:t>包括巨分子云坍缩和裂变的总时间约</a:t>
            </a:r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r>
              <a:rPr lang="zh-CN" altLang="en-US" dirty="0" smtClean="0">
                <a:solidFill>
                  <a:srgbClr val="FFFF00"/>
                </a:solidFill>
              </a:rPr>
              <a:t>千万年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 smtClean="0"/>
              <a:t>10</a:t>
            </a:r>
            <a:r>
              <a:rPr lang="zh-CN" altLang="en-US" dirty="0" smtClean="0"/>
              <a:t>倍太阳质量</a:t>
            </a:r>
            <a:r>
              <a:rPr lang="en-US" altLang="zh-CN" dirty="0" smtClean="0"/>
              <a:t>: </a:t>
            </a:r>
            <a:r>
              <a:rPr lang="zh-CN" altLang="en-US" dirty="0" smtClean="0"/>
              <a:t>仅</a:t>
            </a:r>
            <a:r>
              <a:rPr lang="en-US" altLang="zh-CN" dirty="0" smtClean="0"/>
              <a:t>100,000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 smtClean="0"/>
              <a:t>100</a:t>
            </a:r>
            <a:r>
              <a:rPr lang="zh-CN" altLang="en-US" dirty="0"/>
              <a:t>倍</a:t>
            </a:r>
            <a:r>
              <a:rPr lang="zh-CN" altLang="en-US" dirty="0" smtClean="0"/>
              <a:t>太阳质量</a:t>
            </a:r>
            <a:r>
              <a:rPr lang="en-US" altLang="zh-CN" dirty="0" smtClean="0"/>
              <a:t>: &lt; 10, 000 </a:t>
            </a:r>
            <a:r>
              <a:rPr lang="zh-CN" altLang="en-US" dirty="0" smtClean="0"/>
              <a:t>年</a:t>
            </a:r>
            <a:endParaRPr lang="en-US" altLang="zh-CN" dirty="0" smtClean="0"/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 smtClean="0"/>
              <a:t>0.1</a:t>
            </a:r>
            <a:r>
              <a:rPr lang="zh-CN" altLang="en-US" dirty="0"/>
              <a:t>倍</a:t>
            </a:r>
            <a:r>
              <a:rPr lang="zh-CN" altLang="en-US" dirty="0" smtClean="0"/>
              <a:t>太阳质量</a:t>
            </a:r>
            <a:r>
              <a:rPr lang="en-US" altLang="zh-CN" dirty="0" smtClean="0"/>
              <a:t>: 1</a:t>
            </a:r>
            <a:r>
              <a:rPr lang="zh-CN" altLang="en-US" dirty="0" smtClean="0"/>
              <a:t>亿年</a:t>
            </a:r>
            <a:endParaRPr lang="en-US" altLang="zh-CN" dirty="0" smtClean="0"/>
          </a:p>
          <a:p>
            <a:pPr eaLnBrk="1" hangingPunct="1">
              <a:lnSpc>
                <a:spcPct val="110000"/>
              </a:lnSpc>
            </a:pPr>
            <a:r>
              <a:rPr lang="zh-CN" altLang="en-US" dirty="0" smtClean="0"/>
              <a:t>太阳形成需时大约</a:t>
            </a:r>
            <a:r>
              <a:rPr lang="en-US" altLang="zh-CN" dirty="0" smtClean="0"/>
              <a:t>3</a:t>
            </a:r>
            <a:r>
              <a:rPr lang="zh-CN" altLang="en-US" dirty="0" smtClean="0"/>
              <a:t>千万年。如此漫长的时间相对于太阳主序寿命的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亿年来讲简直是弹指一瞬间，所以年轻（原）恒星数量很少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188913"/>
            <a:ext cx="8534400" cy="1008062"/>
          </a:xfrm>
        </p:spPr>
        <p:txBody>
          <a:bodyPr/>
          <a:lstStyle/>
          <a:p>
            <a:pPr algn="ctr"/>
            <a:r>
              <a:rPr lang="en-US" altLang="zh-CN" sz="6000" dirty="0" smtClean="0">
                <a:latin typeface="Arial" panose="020B0604020202020204" pitchFamily="34" charset="0"/>
              </a:rPr>
              <a:t>5</a:t>
            </a:r>
            <a:r>
              <a:rPr lang="zh-CN" altLang="en-US" sz="6000" dirty="0" smtClean="0">
                <a:latin typeface="Arial" panose="020B0604020202020204" pitchFamily="34" charset="0"/>
              </a:rPr>
              <a:t>、主序恒星的性质</a:t>
            </a:r>
          </a:p>
        </p:txBody>
      </p:sp>
      <p:pic>
        <p:nvPicPr>
          <p:cNvPr id="134147" name="Picture 5" descr="U335P4T426D251212F16470DT201310021655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8243887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304800"/>
            <a:ext cx="8964612" cy="685800"/>
          </a:xfrm>
        </p:spPr>
        <p:txBody>
          <a:bodyPr/>
          <a:lstStyle/>
          <a:p>
            <a:pPr eaLnBrk="1" hangingPunct="1"/>
            <a:r>
              <a:rPr lang="zh-CN" altLang="en-US" sz="3200" b="0" dirty="0" smtClean="0">
                <a:latin typeface="Arial" panose="020B0604020202020204" pitchFamily="34" charset="0"/>
              </a:rPr>
              <a:t>零龄主序 </a:t>
            </a:r>
            <a:r>
              <a:rPr lang="en-US" altLang="zh-CN" sz="3200" b="0" dirty="0" smtClean="0">
                <a:latin typeface="Arial" panose="020B0604020202020204" pitchFamily="34" charset="0"/>
              </a:rPr>
              <a:t>Zero Age Main-Sequence</a:t>
            </a:r>
            <a:r>
              <a:rPr lang="zh-CN" altLang="en-US" sz="3200" b="0" dirty="0" smtClean="0">
                <a:latin typeface="Arial" panose="020B0604020202020204" pitchFamily="34" charset="0"/>
              </a:rPr>
              <a:t>（</a:t>
            </a:r>
            <a:r>
              <a:rPr lang="en-US" altLang="zh-CN" sz="3200" b="0" dirty="0" smtClean="0">
                <a:latin typeface="Arial" panose="020B0604020202020204" pitchFamily="34" charset="0"/>
              </a:rPr>
              <a:t>ZAMS</a:t>
            </a:r>
            <a:r>
              <a:rPr lang="zh-CN" altLang="en-US" sz="3200" b="0" dirty="0" smtClean="0">
                <a:latin typeface="Arial" panose="020B0604020202020204" pitchFamily="34" charset="0"/>
              </a:rPr>
              <a:t>）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84784"/>
            <a:ext cx="4320604" cy="4608512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/>
              <a:t>刚刚开始核心</a:t>
            </a:r>
            <a:r>
              <a:rPr lang="en-US" altLang="zh-CN" dirty="0" smtClean="0"/>
              <a:t>H</a:t>
            </a:r>
            <a:r>
              <a:rPr lang="zh-CN" altLang="en-US" dirty="0" smtClean="0"/>
              <a:t>燃烧的恒星，在</a:t>
            </a:r>
            <a:r>
              <a:rPr lang="en-US" altLang="zh-CN" dirty="0" smtClean="0"/>
              <a:t>H-R</a:t>
            </a:r>
            <a:r>
              <a:rPr lang="zh-CN" altLang="en-US" dirty="0" smtClean="0"/>
              <a:t>图上占据主序带的最左侧</a:t>
            </a:r>
            <a:endParaRPr lang="en-US" altLang="zh-CN" dirty="0" smtClean="0"/>
          </a:p>
          <a:p>
            <a:pPr eaLnBrk="1" hangingPunct="1">
              <a:spcBef>
                <a:spcPct val="50000"/>
              </a:spcBef>
            </a:pPr>
            <a:endParaRPr lang="zh-CN" altLang="en-US" dirty="0" smtClean="0"/>
          </a:p>
          <a:p>
            <a:pPr eaLnBrk="1" hangingPunct="1"/>
            <a:r>
              <a:rPr lang="zh-CN" altLang="en-US" dirty="0" smtClean="0"/>
              <a:t>均匀的化学组成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质量决定恒星在</a:t>
            </a:r>
            <a:r>
              <a:rPr lang="en-US" altLang="zh-CN" dirty="0" smtClean="0"/>
              <a:t>ZAMS</a:t>
            </a:r>
            <a:r>
              <a:rPr lang="zh-CN" altLang="en-US" dirty="0" smtClean="0"/>
              <a:t>上的位置</a:t>
            </a:r>
          </a:p>
        </p:txBody>
      </p:sp>
      <p:pic>
        <p:nvPicPr>
          <p:cNvPr id="136196" name="Picture 4" descr="S13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4662456" cy="496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/>
              <a:t>质量越大，恒星的主序寿命越短</a:t>
            </a:r>
            <a:endParaRPr lang="en-US" altLang="zh-CN" sz="4400" b="0" dirty="0" smtClean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63000" cy="11525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黑体" panose="02010609060101010101" pitchFamily="49" charset="-122"/>
              </a:rPr>
              <a:t>一颗主序恒星的寿命（核心</a:t>
            </a:r>
            <a:r>
              <a:rPr lang="en-US" altLang="zh-CN" dirty="0" smtClean="0">
                <a:latin typeface="黑体" panose="02010609060101010101" pitchFamily="49" charset="-122"/>
              </a:rPr>
              <a:t>H</a:t>
            </a:r>
            <a:r>
              <a:rPr lang="zh-CN" altLang="en-US" dirty="0" smtClean="0">
                <a:latin typeface="黑体" panose="02010609060101010101" pitchFamily="49" charset="-122"/>
              </a:rPr>
              <a:t>燃料用完的时间）取决于它的质量和光度</a:t>
            </a:r>
          </a:p>
        </p:txBody>
      </p:sp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615950" y="2286000"/>
          <a:ext cx="7888288" cy="347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9" name="公式" r:id="rId4" imgW="3543300" imgH="1562100" progId="Equation.3">
                  <p:embed/>
                </p:oleObj>
              </mc:Choice>
              <mc:Fallback>
                <p:oleObj name="公式" r:id="rId4" imgW="3543300" imgH="156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286000"/>
                        <a:ext cx="7888288" cy="34782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899592" y="5805488"/>
            <a:ext cx="69855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黑体" panose="02010609060101010101" pitchFamily="49" charset="-122"/>
              </a:rPr>
              <a:t>太阳</a:t>
            </a:r>
            <a:r>
              <a:rPr lang="zh-CN" altLang="en-US" dirty="0" smtClean="0">
                <a:latin typeface="黑体" panose="02010609060101010101" pitchFamily="49" charset="-122"/>
              </a:rPr>
              <a:t>在约</a:t>
            </a:r>
            <a:r>
              <a:rPr lang="en-US" altLang="zh-CN" dirty="0" smtClean="0">
                <a:latin typeface="黑体" panose="02010609060101010101" pitchFamily="49" charset="-122"/>
              </a:rPr>
              <a:t>100</a:t>
            </a:r>
            <a:r>
              <a:rPr lang="zh-CN" altLang="en-US" dirty="0">
                <a:latin typeface="黑体" panose="02010609060101010101" pitchFamily="49" charset="-122"/>
              </a:rPr>
              <a:t>亿年“烧完”</a:t>
            </a:r>
            <a:r>
              <a:rPr lang="zh-CN" altLang="en-US" dirty="0" smtClean="0">
                <a:latin typeface="黑体" panose="02010609060101010101" pitchFamily="49" charset="-122"/>
              </a:rPr>
              <a:t>其核心</a:t>
            </a:r>
            <a:r>
              <a:rPr lang="zh-CN" altLang="en-US" dirty="0">
                <a:latin typeface="黑体" panose="02010609060101010101" pitchFamily="49" charset="-122"/>
              </a:rPr>
              <a:t>的氢</a:t>
            </a:r>
            <a:endParaRPr lang="en-US" altLang="zh-CN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3573462"/>
            <a:ext cx="3756025" cy="316790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思考</a:t>
            </a:r>
            <a:r>
              <a:rPr lang="zh-CN" altLang="en-US" dirty="0"/>
              <a:t>：主序</a:t>
            </a:r>
            <a:r>
              <a:rPr lang="zh-CN" altLang="en-US" dirty="0" smtClean="0"/>
              <a:t>寿命与质量之关系？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质量 </a:t>
            </a:r>
            <a:r>
              <a:rPr lang="en-US" altLang="zh-CN" dirty="0" smtClean="0">
                <a:solidFill>
                  <a:srgbClr val="FFFF00"/>
                </a:solidFill>
              </a:rPr>
              <a:t>&lt; ~0.87 </a:t>
            </a:r>
            <a:r>
              <a:rPr lang="en-US" altLang="zh-CN" dirty="0" err="1" smtClean="0">
                <a:solidFill>
                  <a:srgbClr val="FFFF00"/>
                </a:solidFill>
              </a:rPr>
              <a:t>M</a:t>
            </a:r>
            <a:r>
              <a:rPr lang="en-US" altLang="zh-CN" baseline="-25000" dirty="0" err="1" smtClean="0">
                <a:solidFill>
                  <a:srgbClr val="FFFF00"/>
                </a:solidFill>
              </a:rPr>
              <a:t>sun</a:t>
            </a:r>
            <a:r>
              <a:rPr lang="en-US" altLang="zh-CN" dirty="0" smtClean="0">
                <a:solidFill>
                  <a:srgbClr val="FFFF00"/>
                </a:solidFill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</a:rPr>
              <a:t>恒星的主序寿命≥宇宙年龄（</a:t>
            </a:r>
            <a:r>
              <a:rPr lang="zh-CN" altLang="en-US" dirty="0">
                <a:solidFill>
                  <a:srgbClr val="FFFF00"/>
                </a:solidFill>
              </a:rPr>
              <a:t> ~ 1.3</a:t>
            </a:r>
            <a:r>
              <a:rPr lang="en-US" altLang="zh-CN" dirty="0">
                <a:solidFill>
                  <a:srgbClr val="FFFF00"/>
                </a:solidFill>
              </a:rPr>
              <a:t>8x10</a:t>
            </a:r>
            <a:r>
              <a:rPr lang="en-US" altLang="zh-CN" baseline="30000" dirty="0">
                <a:solidFill>
                  <a:srgbClr val="FFFF00"/>
                </a:solidFill>
              </a:rPr>
              <a:t>10 </a:t>
            </a:r>
            <a:r>
              <a:rPr lang="zh-CN" altLang="en-US" dirty="0">
                <a:solidFill>
                  <a:srgbClr val="FFFF00"/>
                </a:solidFill>
              </a:rPr>
              <a:t>年</a:t>
            </a:r>
            <a:r>
              <a:rPr lang="zh-CN" altLang="en-US" dirty="0" smtClean="0">
                <a:solidFill>
                  <a:srgbClr val="FFFF00"/>
                </a:solidFill>
              </a:rPr>
              <a:t>）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3605213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33375"/>
            <a:ext cx="5208587" cy="61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b="0" smtClean="0"/>
              <a:t>1</a:t>
            </a:r>
            <a:r>
              <a:rPr lang="zh-CN" altLang="en-US" b="0" smtClean="0"/>
              <a:t>、星际介质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63000" cy="46084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~90%</a:t>
            </a:r>
            <a:r>
              <a:rPr lang="zh-CN" altLang="en-US" dirty="0" smtClean="0"/>
              <a:t>的原子核是氢；其余</a:t>
            </a:r>
            <a:r>
              <a:rPr lang="en-US" altLang="zh-CN" dirty="0" smtClean="0"/>
              <a:t>10%</a:t>
            </a:r>
            <a:r>
              <a:rPr lang="zh-CN" altLang="en-US" dirty="0" smtClean="0"/>
              <a:t>几乎是氦；更大质量的元素只占原子核数的0.1%，或约2%的质量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~ 99% </a:t>
            </a:r>
            <a:r>
              <a:rPr lang="zh-CN" altLang="en-US" dirty="0" smtClean="0"/>
              <a:t>的星际介质是气体，即自由运动的原子或分子，称为</a:t>
            </a:r>
            <a:r>
              <a:rPr lang="zh-CN" altLang="en-US" dirty="0" smtClean="0">
                <a:solidFill>
                  <a:srgbClr val="FFFF00"/>
                </a:solidFill>
              </a:rPr>
              <a:t>星际气体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/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zh-CN" altLang="en-US" dirty="0" smtClean="0"/>
              <a:t>星际介质极端稀薄：</a:t>
            </a:r>
            <a:r>
              <a:rPr lang="en-US" altLang="zh-CN" dirty="0" smtClean="0"/>
              <a:t>~0.1 </a:t>
            </a:r>
            <a:r>
              <a:rPr lang="zh-CN" altLang="en-US" dirty="0" smtClean="0"/>
              <a:t>原子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cm</a:t>
            </a:r>
            <a:r>
              <a:rPr lang="en-US" altLang="zh-CN" baseline="30000" dirty="0" smtClean="0"/>
              <a:t>3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0" dirty="0" smtClean="0"/>
              <a:t>主序恒星的结构随氢燃烧而变化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763000" cy="5113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主序恒星是稳定的，但也在很缓慢地连续变化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P-P </a:t>
            </a:r>
            <a:r>
              <a:rPr lang="zh-CN" altLang="en-US" dirty="0" smtClean="0"/>
              <a:t>链（</a:t>
            </a:r>
            <a:r>
              <a:rPr lang="en-US" altLang="zh-CN" dirty="0" smtClean="0"/>
              <a:t>CNO</a:t>
            </a:r>
            <a:r>
              <a:rPr lang="zh-CN" altLang="en-US" dirty="0" smtClean="0"/>
              <a:t>循环）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能量</a:t>
            </a:r>
            <a:r>
              <a:rPr lang="en-US" altLang="zh-CN" dirty="0" smtClean="0">
                <a:sym typeface="Wingdings" panose="05000000000000000000" pitchFamily="2" charset="2"/>
              </a:rPr>
              <a:t>  </a:t>
            </a:r>
            <a:r>
              <a:rPr lang="zh-CN" altLang="en-US" dirty="0" smtClean="0">
                <a:sym typeface="Wingdings" panose="05000000000000000000" pitchFamily="2" charset="2"/>
              </a:rPr>
              <a:t>（核心）化学成分变化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（核心）结构随之变化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endParaRPr lang="zh-CN" altLang="en-US" dirty="0" smtClean="0"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ym typeface="Wingdings" panose="05000000000000000000" pitchFamily="2" charset="2"/>
              </a:rPr>
              <a:t>一颗恒星在其主序阶段的任何时刻都处于平衡态，但今天太阳的平衡和几十亿年前以及几十亿年后的平衡稍有不同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sym typeface="Wingdings" panose="05000000000000000000" pitchFamily="2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太阳光度可能在其主序寿命最后10亿年增加一倍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氦 </a:t>
            </a:r>
            <a:r>
              <a:rPr lang="en-US" altLang="zh-CN" sz="4000" b="0" dirty="0" smtClean="0"/>
              <a:t>(</a:t>
            </a:r>
            <a:r>
              <a:rPr lang="zh-CN" altLang="en-US" sz="4000" b="0" dirty="0" smtClean="0"/>
              <a:t>氢燃烧的余灰</a:t>
            </a:r>
            <a:r>
              <a:rPr lang="en-US" altLang="zh-CN" sz="4000" b="0" dirty="0" smtClean="0"/>
              <a:t>) </a:t>
            </a:r>
            <a:r>
              <a:rPr lang="zh-CN" altLang="en-US" sz="4000" b="0" dirty="0" smtClean="0"/>
              <a:t>在中心区堆积起来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341438"/>
            <a:ext cx="8763000" cy="4897437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聚变两个氦原子核的排斥力是聚变两个氢原子核的4倍</a:t>
            </a:r>
          </a:p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H</a:t>
            </a:r>
            <a:r>
              <a:rPr lang="zh-CN" altLang="en-US" dirty="0" smtClean="0">
                <a:solidFill>
                  <a:srgbClr val="FFFF00"/>
                </a:solidFill>
              </a:rPr>
              <a:t>燃烧时， </a:t>
            </a:r>
            <a:r>
              <a:rPr lang="en-US" altLang="zh-CN" dirty="0" smtClean="0">
                <a:solidFill>
                  <a:srgbClr val="FFFF00"/>
                </a:solidFill>
              </a:rPr>
              <a:t>He </a:t>
            </a:r>
            <a:r>
              <a:rPr lang="zh-CN" altLang="en-US" dirty="0" smtClean="0">
                <a:solidFill>
                  <a:srgbClr val="FFFF00"/>
                </a:solidFill>
              </a:rPr>
              <a:t>不能燃烧聚变为更重的元素</a:t>
            </a:r>
          </a:p>
          <a:p>
            <a:pPr eaLnBrk="1" hangingPunct="1"/>
            <a:r>
              <a:rPr lang="en-US" altLang="zh-CN" dirty="0" smtClean="0"/>
              <a:t>He </a:t>
            </a:r>
            <a:r>
              <a:rPr lang="zh-CN" altLang="en-US" dirty="0" smtClean="0"/>
              <a:t>在主序恒星的核心聚集起来</a:t>
            </a:r>
          </a:p>
          <a:p>
            <a:pPr lvl="1" eaLnBrk="1" hangingPunct="1"/>
            <a:r>
              <a:rPr lang="zh-CN" altLang="en-US" dirty="0" smtClean="0"/>
              <a:t>对于低质量恒星，中心的温度与压力最高，氦在中心的堆积最快</a:t>
            </a:r>
          </a:p>
          <a:p>
            <a:pPr lvl="1" eaLnBrk="1" hangingPunct="1"/>
            <a:r>
              <a:rPr lang="zh-CN" altLang="en-US" dirty="0" smtClean="0"/>
              <a:t>对高质量恒星，由于对流，核心的氢氦比在空间上是均匀的，但随时间降低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2997200"/>
            <a:ext cx="8763000" cy="36020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Verdana" panose="020B0604030504040204" pitchFamily="34" charset="0"/>
              </a:rPr>
              <a:t>随着核反应的进行，核心区的</a:t>
            </a:r>
            <a:r>
              <a:rPr lang="en-US" altLang="zh-CN" dirty="0" smtClean="0">
                <a:latin typeface="Verdana" panose="020B0604030504040204" pitchFamily="34" charset="0"/>
              </a:rPr>
              <a:t>H</a:t>
            </a:r>
            <a:r>
              <a:rPr lang="zh-CN" altLang="en-US" dirty="0" smtClean="0">
                <a:latin typeface="Verdana" panose="020B0604030504040204" pitchFamily="34" charset="0"/>
              </a:rPr>
              <a:t>元素丰度逐渐减小，直至枯竭，全部转变为</a:t>
            </a:r>
            <a:r>
              <a:rPr lang="en-US" altLang="zh-CN" dirty="0" smtClean="0">
                <a:latin typeface="Verdana" panose="020B0604030504040204" pitchFamily="34" charset="0"/>
              </a:rPr>
              <a:t>He</a:t>
            </a:r>
            <a:endParaRPr lang="zh-CN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太阳刚形成时：均匀组成</a:t>
            </a:r>
            <a:r>
              <a:rPr lang="en-US" altLang="zh-CN" dirty="0" smtClean="0"/>
              <a:t>, </a:t>
            </a:r>
            <a:r>
              <a:rPr lang="zh-CN" altLang="en-US" dirty="0" smtClean="0"/>
              <a:t>总质量的</a:t>
            </a:r>
            <a:r>
              <a:rPr lang="en-US" altLang="zh-CN" dirty="0" smtClean="0"/>
              <a:t>70%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H, 30%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He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目前：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核心质量的</a:t>
            </a:r>
            <a:r>
              <a:rPr lang="en-US" altLang="zh-CN" dirty="0" smtClean="0"/>
              <a:t>35%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65%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/>
              <a:t>~50</a:t>
            </a:r>
            <a:r>
              <a:rPr lang="zh-CN" altLang="en-US" dirty="0" smtClean="0"/>
              <a:t>亿年后：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（最）核心的所有</a:t>
            </a:r>
            <a:r>
              <a:rPr lang="en-US" altLang="zh-CN" dirty="0" smtClean="0"/>
              <a:t> H </a:t>
            </a:r>
            <a:r>
              <a:rPr lang="zh-CN" altLang="en-US" dirty="0" smtClean="0"/>
              <a:t>将被耗尽，主序</a:t>
            </a:r>
            <a:r>
              <a:rPr lang="zh-CN" altLang="en-US" dirty="0"/>
              <a:t>阶段</a:t>
            </a:r>
            <a:r>
              <a:rPr lang="zh-CN" altLang="en-US" dirty="0" smtClean="0"/>
              <a:t>结束</a:t>
            </a: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8713788" cy="23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 smtClean="0">
                <a:latin typeface="宋体" panose="02010600030101010101" pitchFamily="2" charset="-122"/>
              </a:rPr>
              <a:t>主序恒星的演化程</a:t>
            </a:r>
            <a:endParaRPr lang="en-US" altLang="zh-CN" sz="4400" b="0" dirty="0" smtClean="0">
              <a:latin typeface="宋体" panose="02010600030101010101" pitchFamily="2" charset="-122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0728"/>
            <a:ext cx="8763000" cy="208823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在核心4</a:t>
            </a:r>
            <a:r>
              <a:rPr lang="en-US" altLang="zh-CN" dirty="0" smtClean="0"/>
              <a:t>H → 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He → </a:t>
            </a:r>
            <a:r>
              <a:rPr lang="zh-CN" altLang="en-US" dirty="0" smtClean="0"/>
              <a:t>核心粒子数</a:t>
            </a:r>
            <a:r>
              <a:rPr lang="en-US" altLang="zh-CN" dirty="0" smtClean="0"/>
              <a:t>↓ → </a:t>
            </a:r>
            <a:r>
              <a:rPr lang="zh-CN" altLang="en-US" dirty="0" smtClean="0"/>
              <a:t>核心压力</a:t>
            </a:r>
            <a:r>
              <a:rPr lang="en-US" altLang="zh-CN" dirty="0" smtClean="0"/>
              <a:t>↓ → </a:t>
            </a:r>
            <a:r>
              <a:rPr lang="zh-CN" altLang="en-US" dirty="0" smtClean="0"/>
              <a:t>核心（收缩）半径</a:t>
            </a:r>
            <a:r>
              <a:rPr lang="en-US" altLang="zh-CN" dirty="0" smtClean="0"/>
              <a:t>↓ → </a:t>
            </a:r>
            <a:r>
              <a:rPr lang="zh-CN" altLang="en-US" dirty="0" smtClean="0"/>
              <a:t>核心温度</a:t>
            </a:r>
            <a:r>
              <a:rPr lang="zh-CN" altLang="en-US" dirty="0"/>
              <a:t>与</a:t>
            </a:r>
            <a:r>
              <a:rPr lang="zh-CN" altLang="en-US" dirty="0" smtClean="0"/>
              <a:t>压力</a:t>
            </a:r>
            <a:r>
              <a:rPr lang="en-US" altLang="zh-CN" dirty="0"/>
              <a:t>↑ </a:t>
            </a:r>
            <a:r>
              <a:rPr lang="en-US" altLang="zh-CN" dirty="0" smtClean="0"/>
              <a:t>→ </a:t>
            </a:r>
            <a:r>
              <a:rPr lang="zh-CN" altLang="en-US" dirty="0" smtClean="0"/>
              <a:t>核反应产能率 </a:t>
            </a:r>
            <a:r>
              <a:rPr lang="en-US" altLang="zh-CN" dirty="0" smtClean="0"/>
              <a:t>↑ → </a:t>
            </a:r>
            <a:r>
              <a:rPr lang="zh-CN" altLang="en-US" dirty="0" smtClean="0"/>
              <a:t>光度</a:t>
            </a:r>
            <a:r>
              <a:rPr lang="en-US" altLang="zh-CN" dirty="0" smtClean="0"/>
              <a:t>↑ → </a:t>
            </a:r>
            <a:r>
              <a:rPr lang="zh-CN" altLang="en-US" dirty="0" smtClean="0"/>
              <a:t>包层压力</a:t>
            </a:r>
            <a:r>
              <a:rPr lang="en-US" altLang="zh-CN" dirty="0" smtClean="0"/>
              <a:t>↑ →</a:t>
            </a:r>
            <a:r>
              <a:rPr lang="zh-CN" altLang="en-US" dirty="0" smtClean="0"/>
              <a:t>恒星半径</a:t>
            </a:r>
            <a:r>
              <a:rPr lang="en-US" altLang="zh-CN" dirty="0" smtClean="0"/>
              <a:t>↑</a:t>
            </a:r>
            <a:r>
              <a:rPr lang="zh-CN" altLang="en-US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表面温度</a:t>
            </a:r>
            <a:r>
              <a:rPr lang="en-US" altLang="zh-CN" dirty="0" smtClean="0"/>
              <a:t>↓</a:t>
            </a:r>
            <a:endParaRPr lang="zh-CN" altLang="en-US" dirty="0" smtClean="0"/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683568" y="3660925"/>
            <a:ext cx="4267200" cy="2054225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</a:rPr>
              <a:t>主序带</a:t>
            </a:r>
            <a:r>
              <a:rPr lang="zh-CN" altLang="en-US" dirty="0"/>
              <a:t>：主序恒星从核心</a:t>
            </a:r>
            <a:r>
              <a:rPr lang="en-US" altLang="zh-CN" dirty="0"/>
              <a:t>H</a:t>
            </a:r>
            <a:r>
              <a:rPr lang="zh-CN" altLang="en-US" dirty="0"/>
              <a:t>燃烧开始到燃烧结束在</a:t>
            </a:r>
            <a:r>
              <a:rPr lang="en-US" altLang="zh-CN" dirty="0"/>
              <a:t>H-R</a:t>
            </a:r>
            <a:r>
              <a:rPr lang="zh-CN" altLang="en-US" dirty="0"/>
              <a:t>图上所占据的带状区域</a:t>
            </a:r>
          </a:p>
        </p:txBody>
      </p:sp>
      <p:pic>
        <p:nvPicPr>
          <p:cNvPr id="148485" name="Picture 5" descr="S13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29" y="2636912"/>
            <a:ext cx="3849659" cy="410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主序太阳演化对地球的影响</a:t>
            </a:r>
          </a:p>
        </p:txBody>
      </p:sp>
      <p:graphicFrame>
        <p:nvGraphicFramePr>
          <p:cNvPr id="252952" name="Group 24"/>
          <p:cNvGraphicFramePr>
            <a:graphicFrameLocks noGrp="1"/>
          </p:cNvGraphicFramePr>
          <p:nvPr>
            <p:ph idx="4294967295"/>
          </p:nvPr>
        </p:nvGraphicFramePr>
        <p:xfrm>
          <a:off x="179388" y="1557338"/>
          <a:ext cx="8763000" cy="1736952"/>
        </p:xfrm>
        <a:graphic>
          <a:graphicData uri="http://schemas.openxmlformats.org/drawingml/2006/table">
            <a:tbl>
              <a:tblPr/>
              <a:tblGrid>
                <a:gridCol w="2921000">
                  <a:extLst>
                    <a:ext uri="{9D8B030D-6E8A-4147-A177-3AD203B41FA5}">
                      <a16:colId xmlns:a16="http://schemas.microsoft.com/office/drawing/2014/main" val="663842463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695385970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3526923109"/>
                    </a:ext>
                  </a:extLst>
                </a:gridCol>
              </a:tblGrid>
              <a:tr h="5789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3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目前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10-20</a:t>
                      </a:r>
                      <a:r>
                        <a:rPr kumimoji="0" lang="zh-CN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亿年后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58974"/>
                  </a:ext>
                </a:extLst>
              </a:tr>
              <a:tr h="5789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太阳辐射通量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341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瓦</a:t>
                      </a: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平方米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375</a:t>
                      </a: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瓦</a:t>
                      </a:r>
                      <a:r>
                        <a:rPr kumimoji="0" lang="en-US" altLang="zh-CN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平方米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134837"/>
                  </a:ext>
                </a:extLst>
              </a:tr>
              <a:tr h="5789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地球平均气温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15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度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Times" panose="02020603050405020304" pitchFamily="18" charset="0"/>
                        <a:defRPr sz="24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70</a:t>
                      </a:r>
                      <a:r>
                        <a:rPr kumimoji="0" lang="zh-CN" altLang="en-US" sz="3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度</a:t>
                      </a:r>
                    </a:p>
                  </a:txBody>
                  <a:tcPr marT="45652" marB="4565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50804"/>
                  </a:ext>
                </a:extLst>
              </a:tr>
            </a:tbl>
          </a:graphicData>
        </a:graphic>
      </p:graphicFrame>
      <p:pic>
        <p:nvPicPr>
          <p:cNvPr id="175106" name="Picture 2" descr="c:\DOCUME~1\zhangyh\APPLIC~1\360se6\USERDA~1\Temp\U_1132~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429000"/>
            <a:ext cx="2095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8" name="Picture 4" descr="c:\DOCUME~1\zhangyh\APPLIC~1\360se6\USERDA~1\Temp\U_3467~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429000"/>
            <a:ext cx="2382837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51" name="TextBox 7"/>
          <p:cNvSpPr txBox="1">
            <a:spLocks noChangeArrowheads="1"/>
          </p:cNvSpPr>
          <p:nvPr/>
        </p:nvSpPr>
        <p:spPr bwMode="auto">
          <a:xfrm>
            <a:off x="6372225" y="3429000"/>
            <a:ext cx="2232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天不再蓝！</a:t>
            </a:r>
          </a:p>
        </p:txBody>
      </p:sp>
      <p:sp>
        <p:nvSpPr>
          <p:cNvPr id="252953" name="Text Box 25"/>
          <p:cNvSpPr txBox="1">
            <a:spLocks noChangeArrowheads="1"/>
          </p:cNvSpPr>
          <p:nvPr/>
        </p:nvSpPr>
        <p:spPr bwMode="auto">
          <a:xfrm>
            <a:off x="684213" y="5229225"/>
            <a:ext cx="8280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太阳离开主序时，太阳系可居住带移到火星轨道，不再涵盖地球轨道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sz="4000" b="0" smtClean="0">
                <a:latin typeface="Arial" panose="020B0604020202020204" pitchFamily="34" charset="0"/>
              </a:rPr>
              <a:t>The Interstellar Medium is Dusty</a:t>
            </a:r>
            <a:endParaRPr lang="zh-CN" altLang="en-US" sz="4000" b="0" smtClean="0">
              <a:latin typeface="Arial" panose="020B0604020202020204" pitchFamily="34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214439"/>
            <a:ext cx="8763000" cy="1710506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星际介质中</a:t>
            </a:r>
            <a:r>
              <a:rPr lang="en-US" altLang="zh-CN" dirty="0" smtClean="0"/>
              <a:t>~1%</a:t>
            </a:r>
            <a:r>
              <a:rPr lang="zh-CN" altLang="en-US" dirty="0" smtClean="0"/>
              <a:t>质量的物质是称为</a:t>
            </a:r>
            <a:r>
              <a:rPr lang="zh-CN" altLang="en-US" dirty="0" smtClean="0">
                <a:solidFill>
                  <a:srgbClr val="FFFF00"/>
                </a:solidFill>
              </a:rPr>
              <a:t>星际尘埃</a:t>
            </a:r>
            <a:r>
              <a:rPr lang="zh-CN" altLang="en-US" dirty="0" smtClean="0"/>
              <a:t>的固体颗粒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尘埃的大小：小到大分子的尺寸，大到</a:t>
            </a:r>
            <a:r>
              <a:rPr lang="en-US" altLang="zh-CN" dirty="0" smtClean="0"/>
              <a:t>300nm</a:t>
            </a:r>
          </a:p>
        </p:txBody>
      </p:sp>
      <p:pic>
        <p:nvPicPr>
          <p:cNvPr id="22538" name="Picture 10" descr="u=4248383171,2012858308&amp;fm=21&amp;g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141663"/>
            <a:ext cx="25146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8822588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068638"/>
            <a:ext cx="35560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67b631d9jw1elaiqxb597j20ek0973y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616325"/>
            <a:ext cx="4859337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400" b="0" dirty="0" smtClean="0"/>
              <a:t>星际尘埃的形成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341438"/>
            <a:ext cx="8763000" cy="4897437"/>
          </a:xfrm>
        </p:spPr>
        <p:txBody>
          <a:bodyPr/>
          <a:lstStyle/>
          <a:p>
            <a:r>
              <a:rPr lang="zh-CN" altLang="en-US" dirty="0" smtClean="0"/>
              <a:t>在致密、冷的环境中（外层大气、冷红巨星的星风、恒星爆炸抛到宇宙空间的致密物质），铁、硅与碳粘合在一起形成尘埃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星际尘埃可吸附其它的原子和分子，长成更大更重的物体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z="4400" b="0" smtClean="0">
              <a:latin typeface="Arial" panose="020B0604020202020204" pitchFamily="34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49275"/>
            <a:ext cx="3168650" cy="57594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</a:rPr>
              <a:t>星际消光</a:t>
            </a:r>
            <a:r>
              <a:rPr lang="zh-CN" altLang="en-US" dirty="0" smtClean="0"/>
              <a:t>：星际尘埃能有效阻光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光学波段的暗斑，即星际尘埃云，遮挡了我们的视线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近红外辐射能穿透星际尘埃，提供更清晰的银河系恒星的景象</a:t>
            </a: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33375"/>
            <a:ext cx="5659437" cy="180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276475"/>
            <a:ext cx="5613400" cy="418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7596188" y="333375"/>
            <a:ext cx="10080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00FF00"/>
                </a:solidFill>
                <a:latin typeface="Times New Roman" panose="02020603050405020304" pitchFamily="18" charset="0"/>
              </a:rPr>
              <a:t>光学</a:t>
            </a:r>
          </a:p>
        </p:txBody>
      </p:sp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7451725" y="2349500"/>
            <a:ext cx="1512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00FF00"/>
                </a:solidFill>
                <a:latin typeface="Times New Roman" panose="02020603050405020304" pitchFamily="18" charset="0"/>
              </a:rPr>
              <a:t>近红外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 Narrow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Designs\ANU_2003.pot</Template>
  <TotalTime>9598</TotalTime>
  <Words>2853</Words>
  <Application>Microsoft Office PowerPoint</Application>
  <PresentationFormat>全屏显示(4:3)</PresentationFormat>
  <Paragraphs>290</Paragraphs>
  <Slides>64</Slides>
  <Notes>61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8" baseType="lpstr">
      <vt:lpstr>方正姚体</vt:lpstr>
      <vt:lpstr>仿宋</vt:lpstr>
      <vt:lpstr>黑体</vt:lpstr>
      <vt:lpstr>华文行楷</vt:lpstr>
      <vt:lpstr>华文中宋</vt:lpstr>
      <vt:lpstr>宋体</vt:lpstr>
      <vt:lpstr>Arial</vt:lpstr>
      <vt:lpstr>Arial Narrow</vt:lpstr>
      <vt:lpstr>Times</vt:lpstr>
      <vt:lpstr>Times New Roman</vt:lpstr>
      <vt:lpstr>Verdana</vt:lpstr>
      <vt:lpstr>Wingdings</vt:lpstr>
      <vt:lpstr>ANU_2003</vt:lpstr>
      <vt:lpstr>公式</vt:lpstr>
      <vt:lpstr>天文学导论</vt:lpstr>
      <vt:lpstr>本讲内容</vt:lpstr>
      <vt:lpstr>教材学习</vt:lpstr>
      <vt:lpstr>学习目标</vt:lpstr>
      <vt:lpstr>星际空间</vt:lpstr>
      <vt:lpstr>1、星际介质</vt:lpstr>
      <vt:lpstr>The Interstellar Medium is Dusty</vt:lpstr>
      <vt:lpstr>星际尘埃的形成</vt:lpstr>
      <vt:lpstr>PowerPoint 演示文稿</vt:lpstr>
      <vt:lpstr>PowerPoint 演示文稿</vt:lpstr>
      <vt:lpstr>PowerPoint 演示文稿</vt:lpstr>
      <vt:lpstr>PowerPoint 演示文稿</vt:lpstr>
      <vt:lpstr>星际尘埃辐射远红外光</vt:lpstr>
      <vt:lpstr>[中远] 红外星光主要是尘埃的热辐射</vt:lpstr>
      <vt:lpstr>星际气体（H,He) </vt:lpstr>
      <vt:lpstr>星际气体的特征</vt:lpstr>
      <vt:lpstr>炽热的云际气体，温度~1,000,000 K</vt:lpstr>
      <vt:lpstr>温暖的云际气体，温度~8,000 K</vt:lpstr>
      <vt:lpstr>了解云际气体的方法</vt:lpstr>
      <vt:lpstr>云际气体产生的最强的可见光谱线是Hα线</vt:lpstr>
      <vt:lpstr>温暖的中性氢辐射21厘米线射电光子</vt:lpstr>
      <vt:lpstr>PowerPoint 演示文稿</vt:lpstr>
      <vt:lpstr>星际云</vt:lpstr>
      <vt:lpstr>PowerPoint 演示文稿</vt:lpstr>
      <vt:lpstr>距离最近的HII区：猎户星云</vt:lpstr>
      <vt:lpstr>蜘蛛星云：巨型HII区</vt:lpstr>
      <vt:lpstr>分子云</vt:lpstr>
      <vt:lpstr>星际分子</vt:lpstr>
      <vt:lpstr>“爱心”分子云</vt:lpstr>
      <vt:lpstr>PowerPoint 演示文稿</vt:lpstr>
      <vt:lpstr>2、分子云的坍缩与裂变</vt:lpstr>
      <vt:lpstr>分子云的自引力</vt:lpstr>
      <vt:lpstr>分子云在自引力作用下坍缩</vt:lpstr>
      <vt:lpstr>坍缩加快与自引力增强互相促进</vt:lpstr>
      <vt:lpstr>分子云坍缩时发生裂变</vt:lpstr>
      <vt:lpstr>分子云核坍缩为原恒星</vt:lpstr>
      <vt:lpstr>太阳系起源于一个分子云核</vt:lpstr>
      <vt:lpstr>3、原恒星演化为主序恒星</vt:lpstr>
      <vt:lpstr>原恒星主要在红外波段研究</vt:lpstr>
      <vt:lpstr>创生之柱（天鹰座星云）</vt:lpstr>
      <vt:lpstr>PowerPoint 演示文稿</vt:lpstr>
      <vt:lpstr>PowerPoint 演示文稿</vt:lpstr>
      <vt:lpstr>褐矮星（亚恒星，~10-80    ）</vt:lpstr>
      <vt:lpstr>褐矮星的光谱型</vt:lpstr>
      <vt:lpstr>漂浮的行星（行[星]质天体）</vt:lpstr>
      <vt:lpstr>原恒星收缩时其表面温度基本不变</vt:lpstr>
      <vt:lpstr>原恒星收缩时，光度逐渐下降</vt:lpstr>
      <vt:lpstr>主序前恒星的演化程</vt:lpstr>
      <vt:lpstr>PowerPoint 演示文稿</vt:lpstr>
      <vt:lpstr>4、恒星形成相关问题</vt:lpstr>
      <vt:lpstr>PowerPoint 演示文稿</vt:lpstr>
      <vt:lpstr>PowerPoint 演示文稿</vt:lpstr>
      <vt:lpstr>金牛座T型星</vt:lpstr>
      <vt:lpstr>星团是研究恒星形成与演化的关键</vt:lpstr>
      <vt:lpstr>恒星形成所需时间</vt:lpstr>
      <vt:lpstr>5、主序恒星的性质</vt:lpstr>
      <vt:lpstr>零龄主序 Zero Age Main-Sequence（ZAMS）</vt:lpstr>
      <vt:lpstr>质量越大，恒星的主序寿命越短</vt:lpstr>
      <vt:lpstr>PowerPoint 演示文稿</vt:lpstr>
      <vt:lpstr>主序恒星的结构随氢燃烧而变化</vt:lpstr>
      <vt:lpstr>氦 (氢燃烧的余灰) 在中心区堆积起来</vt:lpstr>
      <vt:lpstr>PowerPoint 演示文稿</vt:lpstr>
      <vt:lpstr>主序恒星的演化程</vt:lpstr>
      <vt:lpstr>主序太阳演化对地球的影响</vt:lpstr>
    </vt:vector>
  </TitlesOfParts>
  <Company>THCA-Tsinghua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L12 ISM and Star Formation</dc:title>
  <dc:creator>Youhong Zhang</dc:creator>
  <cp:lastModifiedBy>zhangyh</cp:lastModifiedBy>
  <cp:revision>559</cp:revision>
  <cp:lastPrinted>2003-02-26T04:55:41Z</cp:lastPrinted>
  <dcterms:created xsi:type="dcterms:W3CDTF">2000-08-31T04:58:12Z</dcterms:created>
  <dcterms:modified xsi:type="dcterms:W3CDTF">2019-04-16T03:42:11Z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Documents\ANU Teaching\ASTR1001\web</vt:lpwstr>
  </property>
</Properties>
</file>